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2" r:id="rId9"/>
    <p:sldId id="273" r:id="rId10"/>
    <p:sldId id="266" r:id="rId11"/>
    <p:sldId id="268" r:id="rId12"/>
    <p:sldId id="264" r:id="rId13"/>
    <p:sldId id="269" r:id="rId14"/>
    <p:sldId id="271" r:id="rId15"/>
    <p:sldId id="270" r:id="rId16"/>
    <p:sldId id="274" r:id="rId17"/>
    <p:sldId id="267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009900"/>
    <a:srgbClr val="FFCC00"/>
    <a:srgbClr val="000066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26" autoAdjust="0"/>
    <p:restoredTop sz="94660"/>
  </p:normalViewPr>
  <p:slideViewPr>
    <p:cSldViewPr>
      <p:cViewPr>
        <p:scale>
          <a:sx n="50" d="100"/>
          <a:sy n="50" d="100"/>
        </p:scale>
        <p:origin x="-12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87577CB-8740-4C73-8456-DEB6FE0BE3AB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08EA498-E740-4D8D-87A4-AC150F0379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1264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50399-4EE5-4CCE-A2A1-9930C15A68A1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90D0B-9C7B-42A3-996B-B21DF543DD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C15A0-EC52-4636-A890-8DACE821A0FC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EE0AD-7E5E-4AAE-85E5-51B743A73A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72CC0-7955-41F5-B24D-D4F1F4B4FF79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0DEFF-B472-44E3-883D-D614EE6692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01CF1-59F7-447F-8356-1DBA832E2110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2F0BE-85E2-4A4D-B471-214C9C9D90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CE574-E617-4893-B383-1F8C3E326C2E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72DDF-801C-459D-A0BA-911A73CBCD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8EB7B-438A-471F-B921-4F8D50009494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7F959-554F-416A-9C02-A6CB8F7002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A0175-12FE-43B7-AC8E-A4A7C6D973BC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25428-D12B-4046-9BE1-D36F9F90C3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83649-B10E-4EED-A9A2-8BEF78D46F39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988B3-8763-41DE-9F9B-A97ED75C44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8A0FC-E2EF-4BF0-93EE-BEAFB425B29B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A2442-2A08-4427-8016-BDD0E536D4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6CF66-F82A-48B7-8B89-CB5A587BEBD3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7F98A-F7AA-4069-BA10-FF31FC161E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091AB-E7CB-4367-B98A-6A35EA3CAB10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83B8A-25CD-4683-A9BE-E2A16F1CE3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1F28548-AF00-4310-B119-13EFF58FDCE7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F50818-D48E-4A22-BFF1-C6AF970073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3" r:id="rId2"/>
    <p:sldLayoutId id="2147483745" r:id="rId3"/>
    <p:sldLayoutId id="2147483742" r:id="rId4"/>
    <p:sldLayoutId id="2147483741" r:id="rId5"/>
    <p:sldLayoutId id="2147483740" r:id="rId6"/>
    <p:sldLayoutId id="2147483739" r:id="rId7"/>
    <p:sldLayoutId id="2147483738" r:id="rId8"/>
    <p:sldLayoutId id="2147483746" r:id="rId9"/>
    <p:sldLayoutId id="2147483737" r:id="rId10"/>
    <p:sldLayoutId id="2147483736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6300" y="5753100"/>
            <a:ext cx="4457700" cy="450850"/>
          </a:xfrm>
        </p:spPr>
        <p:txBody>
          <a:bodyPr/>
          <a:lstStyle/>
          <a:p>
            <a:r>
              <a:rPr lang="ru-RU" sz="1800" smtClean="0">
                <a:solidFill>
                  <a:srgbClr val="000066"/>
                </a:solidFill>
              </a:rPr>
              <a:t>Изобразительное искусство, 1</a:t>
            </a:r>
            <a:r>
              <a:rPr lang="en-US" sz="1800" smtClean="0">
                <a:solidFill>
                  <a:srgbClr val="000066"/>
                </a:solidFill>
              </a:rPr>
              <a:t>-</a:t>
            </a:r>
            <a:r>
              <a:rPr lang="ru-RU" sz="1800" smtClean="0">
                <a:solidFill>
                  <a:srgbClr val="000066"/>
                </a:solidFill>
              </a:rPr>
              <a:t>й класс.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332657"/>
            <a:ext cx="8856984" cy="1080120"/>
          </a:xfrm>
        </p:spPr>
        <p:txBody>
          <a:bodyPr>
            <a:normAutofit/>
          </a:bodyPr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С Новым годом! Новогодняя ёлка</a:t>
            </a:r>
          </a:p>
        </p:txBody>
      </p:sp>
      <p:pic>
        <p:nvPicPr>
          <p:cNvPr id="14339" name="Picture 5" descr="sov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422775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116638" y="6203950"/>
            <a:ext cx="2568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Trebuchet MS" pitchFamily="34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Trebuchet MS" pitchFamily="34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Trebuchet MS" pitchFamily="34" charset="0"/>
              </a:rPr>
              <a:t>«Баласс», 2013</a:t>
            </a:r>
          </a:p>
        </p:txBody>
      </p:sp>
      <p:pic>
        <p:nvPicPr>
          <p:cNvPr id="14341" name="Picture 2" descr="C:\Users\msi\Downloads\новый год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0713" y="1557338"/>
            <a:ext cx="622300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 bwMode="auto">
          <a:xfrm>
            <a:off x="468313" y="44450"/>
            <a:ext cx="8145462" cy="11525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/>
            <a:endParaRPr lang="ru-RU" smtClean="0">
              <a:solidFill>
                <a:srgbClr val="FFFF66"/>
              </a:solidFill>
              <a:effectLst/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2022475" y="4606925"/>
            <a:ext cx="5970588" cy="8366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825" y="2166938"/>
            <a:ext cx="8642350" cy="44307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>
              <a:buFont typeface="Trebuchet MS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Формирование групп.</a:t>
            </a:r>
          </a:p>
          <a:p>
            <a:pPr marL="342900" indent="-342900">
              <a:buFont typeface="Trebuchet MS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Выбор своих тем в рамках общей темы.</a:t>
            </a:r>
          </a:p>
          <a:p>
            <a:pPr marL="342900" indent="-342900">
              <a:buFont typeface="Trebuchet MS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Сбор материала по теме.</a:t>
            </a:r>
          </a:p>
          <a:p>
            <a:pPr marL="342900" indent="-342900">
              <a:buFont typeface="Trebuchet MS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Подготовка выступления (новогодняя сценка, песня, стихи и т.д.).</a:t>
            </a:r>
          </a:p>
          <a:p>
            <a:pPr marL="342900" indent="-342900">
              <a:buFont typeface="Trebuchet MS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Подготовка маскарадных костюмов.</a:t>
            </a:r>
          </a:p>
        </p:txBody>
      </p:sp>
      <p:pic>
        <p:nvPicPr>
          <p:cNvPr id="15364" name="Picture 2" descr="C:\Users\msi\Downloads\новый год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4800" y="0"/>
            <a:ext cx="3508375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3" descr="C:\Users\msi\Downloads\новый год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0163"/>
            <a:ext cx="3470275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/>
        </p:nvSpPr>
        <p:spPr>
          <a:xfrm>
            <a:off x="1763713" y="30163"/>
            <a:ext cx="5616575" cy="2136775"/>
          </a:xfrm>
          <a:prstGeom prst="wedgeEllipseCallout">
            <a:avLst>
              <a:gd name="adj1" fmla="val -16424"/>
              <a:gd name="adj2" fmla="val 46754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План работы над проектом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588" y="2173288"/>
            <a:ext cx="5965825" cy="2422525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323850" y="620713"/>
            <a:ext cx="8424863" cy="5545137"/>
          </a:xfrm>
        </p:spPr>
        <p:txBody>
          <a:bodyPr/>
          <a:lstStyle/>
          <a:p>
            <a:pPr marL="457200" indent="-457200">
              <a:buFont typeface="Trebuchet MS" pitchFamily="34" charset="0"/>
              <a:buAutoNum type="arabicPeriod"/>
            </a:pPr>
            <a:endParaRPr lang="ru-RU" sz="4400" smtClean="0">
              <a:solidFill>
                <a:srgbClr val="002060"/>
              </a:solidFill>
            </a:endParaRPr>
          </a:p>
          <a:p>
            <a:pPr marL="457200" indent="-457200">
              <a:buFont typeface="Trebuchet MS" pitchFamily="34" charset="0"/>
              <a:buAutoNum type="arabicPeriod"/>
            </a:pPr>
            <a:endParaRPr lang="ru-RU" sz="4000" smtClean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950" y="692150"/>
            <a:ext cx="8856663" cy="54006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4000">
                <a:solidFill>
                  <a:srgbClr val="002060"/>
                </a:solidFill>
              </a:rPr>
              <a:t>Примерная тематика для проекта:</a:t>
            </a:r>
          </a:p>
          <a:p>
            <a:r>
              <a:rPr lang="ru-RU" sz="4000">
                <a:solidFill>
                  <a:srgbClr val="002060"/>
                </a:solidFill>
              </a:rPr>
              <a:t>1.</a:t>
            </a:r>
            <a:r>
              <a:rPr lang="ru-RU" sz="400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4000">
                <a:solidFill>
                  <a:srgbClr val="002060"/>
                </a:solidFill>
              </a:rPr>
              <a:t>Традиционные новогодние блюда разных стран.</a:t>
            </a:r>
          </a:p>
          <a:p>
            <a:r>
              <a:rPr lang="ru-RU" sz="4000">
                <a:solidFill>
                  <a:srgbClr val="002060"/>
                </a:solidFill>
              </a:rPr>
              <a:t>2. Новогодние игрушки народов мира.</a:t>
            </a:r>
          </a:p>
          <a:p>
            <a:r>
              <a:rPr lang="ru-RU" sz="4000">
                <a:solidFill>
                  <a:srgbClr val="002060"/>
                </a:solidFill>
              </a:rPr>
              <a:t>3. История праздника.</a:t>
            </a:r>
          </a:p>
          <a:p>
            <a:pPr algn="just"/>
            <a:r>
              <a:rPr lang="ru-RU" sz="4000">
                <a:solidFill>
                  <a:srgbClr val="002060"/>
                </a:solidFill>
              </a:rPr>
              <a:t>4. …</a:t>
            </a:r>
          </a:p>
        </p:txBody>
      </p:sp>
      <p:pic>
        <p:nvPicPr>
          <p:cNvPr id="16388" name="Picture 2" descr="C:\Users\msi\Downloads\новый год 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6538930">
            <a:off x="5596732" y="4072731"/>
            <a:ext cx="28892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64807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Традиционные новогодние блюда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5013325"/>
            <a:ext cx="8785225" cy="1655763"/>
          </a:xfrm>
        </p:spPr>
        <p:txBody>
          <a:bodyPr rtlCol="0">
            <a:normAutofit fontScale="85000" lnSpcReduction="10000"/>
          </a:bodyPr>
          <a:lstStyle/>
          <a:p>
            <a:pPr algn="just" fontAlgn="auto">
              <a:buClr>
                <a:schemeClr val="accent6">
                  <a:lumMod val="75000"/>
                </a:schemeClr>
              </a:buClr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На Руси издревле было принято на Новый год выпекать из теста фигурки домашних животных: коней, коров, быков, которыми потом, вместе со сладостями и орехами, угощали </a:t>
            </a:r>
            <a:r>
              <a:rPr lang="ru-RU" sz="3200" b="1" dirty="0" err="1">
                <a:solidFill>
                  <a:schemeClr val="accent1">
                    <a:lumMod val="50000"/>
                  </a:schemeClr>
                </a:solidFill>
              </a:rPr>
              <a:t>колядовщиков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7411" name="Picture 2" descr="C:\Users\msi\Downloads\новый год 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3050" y="908050"/>
            <a:ext cx="5602288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msi\Downloads\новый год 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3975" y="908050"/>
            <a:ext cx="663575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"/>
            <a:ext cx="8856984" cy="692695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Традиционные новогодние блюда</a:t>
            </a:r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0" y="5194300"/>
            <a:ext cx="9144000" cy="1474788"/>
          </a:xfrm>
        </p:spPr>
        <p:txBody>
          <a:bodyPr/>
          <a:lstStyle/>
          <a:p>
            <a:pPr algn="just"/>
            <a:r>
              <a:rPr lang="ru-RU" sz="2400" b="1" smtClean="0">
                <a:solidFill>
                  <a:srgbClr val="002060"/>
                </a:solidFill>
              </a:rPr>
              <a:t>В Англии главным украшением стола является пирог, который по рецепту должен быть начин</a:t>
            </a:r>
            <a:r>
              <a:rPr lang="ru-RU" sz="2400" b="1" smtClean="0">
                <a:solidFill>
                  <a:srgbClr val="002060"/>
                </a:solidFill>
                <a:latin typeface="Arial" charset="0"/>
              </a:rPr>
              <a:t>ё</a:t>
            </a:r>
            <a:r>
              <a:rPr lang="ru-RU" sz="2400" b="1" smtClean="0">
                <a:solidFill>
                  <a:srgbClr val="002060"/>
                </a:solidFill>
              </a:rPr>
              <a:t>н следующими предметами: монетой </a:t>
            </a:r>
            <a:r>
              <a:rPr lang="ru-RU" sz="2400" b="1" smtClean="0">
                <a:solidFill>
                  <a:srgbClr val="002060"/>
                </a:solidFill>
                <a:latin typeface="Arial" charset="0"/>
              </a:rPr>
              <a:t>–</a:t>
            </a:r>
            <a:r>
              <a:rPr lang="ru-RU" sz="2400" b="1" smtClean="0">
                <a:solidFill>
                  <a:srgbClr val="002060"/>
                </a:solidFill>
              </a:rPr>
              <a:t> к богатству, кольцом </a:t>
            </a:r>
            <a:r>
              <a:rPr lang="ru-RU" sz="2400" b="1" smtClean="0">
                <a:solidFill>
                  <a:srgbClr val="002060"/>
                </a:solidFill>
                <a:latin typeface="Arial" charset="0"/>
              </a:rPr>
              <a:t>–</a:t>
            </a:r>
            <a:r>
              <a:rPr lang="ru-RU" sz="2400" b="1" smtClean="0">
                <a:solidFill>
                  <a:srgbClr val="002060"/>
                </a:solidFill>
              </a:rPr>
              <a:t> к свадьбе, маленькой подковкой </a:t>
            </a:r>
            <a:r>
              <a:rPr lang="ru-RU" sz="2400" b="1" smtClean="0">
                <a:solidFill>
                  <a:srgbClr val="002060"/>
                </a:solidFill>
                <a:latin typeface="Arial" charset="0"/>
              </a:rPr>
              <a:t>–</a:t>
            </a:r>
            <a:r>
              <a:rPr lang="ru-RU" sz="2400" b="1" smtClean="0">
                <a:solidFill>
                  <a:srgbClr val="002060"/>
                </a:solidFill>
              </a:rPr>
              <a:t> к удаче.</a:t>
            </a:r>
          </a:p>
        </p:txBody>
      </p:sp>
      <p:pic>
        <p:nvPicPr>
          <p:cNvPr id="3074" name="Picture 2" descr="C:\Users\SONYA\Downloads\797437_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981075"/>
            <a:ext cx="632142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964488" cy="864096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Традиционные новогодние блюда</a:t>
            </a: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611188" y="5661025"/>
            <a:ext cx="7772400" cy="1509713"/>
          </a:xfrm>
        </p:spPr>
        <p:txBody>
          <a:bodyPr/>
          <a:lstStyle/>
          <a:p>
            <a:pPr algn="ctr"/>
            <a:r>
              <a:rPr lang="ru-RU" sz="2800" smtClean="0">
                <a:solidFill>
                  <a:srgbClr val="002060"/>
                </a:solidFill>
              </a:rPr>
              <a:t>В Испании на столе всегда много сладостей, считается, что это способствует удаче.</a:t>
            </a:r>
          </a:p>
        </p:txBody>
      </p:sp>
      <p:pic>
        <p:nvPicPr>
          <p:cNvPr id="4099" name="Picture 3" descr="C:\Users\SONYA\Downloads\p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122363"/>
            <a:ext cx="6424613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80920" cy="792088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800" dirty="0" smtClean="0">
                <a:solidFill>
                  <a:schemeClr val="accent2">
                    <a:lumMod val="50000"/>
                  </a:schemeClr>
                </a:solidFill>
              </a:rPr>
              <a:t>Новогодние игрушки</a:t>
            </a:r>
            <a:endParaRPr lang="ru-RU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4356100" y="1484313"/>
            <a:ext cx="4608513" cy="5075237"/>
          </a:xfrm>
        </p:spPr>
        <p:txBody>
          <a:bodyPr/>
          <a:lstStyle/>
          <a:p>
            <a:pPr algn="just"/>
            <a:r>
              <a:rPr lang="ru-RU" sz="2800" smtClean="0">
                <a:solidFill>
                  <a:srgbClr val="002060"/>
                </a:solidFill>
              </a:rPr>
              <a:t>   </a:t>
            </a:r>
            <a:r>
              <a:rPr lang="ru-RU" sz="2800" b="1" smtClean="0">
                <a:solidFill>
                  <a:srgbClr val="002060"/>
                </a:solidFill>
              </a:rPr>
              <a:t>Без нарядной елочки трудно себе</a:t>
            </a:r>
            <a:r>
              <a:rPr lang="ru-RU" sz="2800" b="1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smtClean="0">
                <a:solidFill>
                  <a:srgbClr val="002060"/>
                </a:solidFill>
              </a:rPr>
              <a:t>представить Новый </a:t>
            </a:r>
            <a:r>
              <a:rPr lang="ru-RU" sz="2800" b="1" smtClean="0">
                <a:solidFill>
                  <a:srgbClr val="002060"/>
                </a:solidFill>
                <a:latin typeface="Arial" charset="0"/>
              </a:rPr>
              <a:t>г</a:t>
            </a:r>
            <a:r>
              <a:rPr lang="ru-RU" sz="2800" b="1" smtClean="0">
                <a:solidFill>
                  <a:srgbClr val="002060"/>
                </a:solidFill>
              </a:rPr>
              <a:t>од как в России, так и в других странах. Ещё со времён Петра </a:t>
            </a:r>
            <a:r>
              <a:rPr lang="en-US" sz="2800" b="1" smtClean="0">
                <a:solidFill>
                  <a:srgbClr val="002060"/>
                </a:solidFill>
              </a:rPr>
              <a:t>I</a:t>
            </a:r>
            <a:r>
              <a:rPr lang="ru-RU" sz="2800" b="1" smtClean="0">
                <a:solidFill>
                  <a:srgbClr val="002060"/>
                </a:solidFill>
              </a:rPr>
              <a:t> люди перед праздником ставят  и наряжают их различными игрушками. Под неё же мы кладём новогодние подарки.</a:t>
            </a:r>
          </a:p>
        </p:txBody>
      </p:sp>
      <p:pic>
        <p:nvPicPr>
          <p:cNvPr id="5122" name="Picture 2" descr="C:\Users\SONYA\Downloads\gallery_7117_304_2289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704975"/>
            <a:ext cx="3960813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0825" y="1341438"/>
            <a:ext cx="8642350" cy="4895850"/>
          </a:xfrm>
        </p:spPr>
        <p:txBody>
          <a:bodyPr/>
          <a:lstStyle/>
          <a:p>
            <a:pPr algn="just"/>
            <a:r>
              <a:rPr lang="ru-RU" sz="3200" smtClean="0"/>
              <a:t>Впервые в России наряженная красавица засветилась огоньками в Санкт-Петербурге в 1852 году в помещении Екатерининского (ныне Московского) вокзала. </a:t>
            </a:r>
          </a:p>
          <a:p>
            <a:pPr algn="just"/>
            <a:r>
              <a:rPr lang="ru-RU" sz="3200" smtClean="0"/>
              <a:t>Достать в России того времени игрушки было совершенно невозможно. Только богатые люди, которые имели возможность заказать украшения из Европы, могли позволить себе такую роскошь.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7545" y="548681"/>
            <a:ext cx="8280920" cy="936103"/>
          </a:xfrm>
        </p:spPr>
        <p:txBody>
          <a:bodyPr/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Новогодние игрушки России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122" name="Picture 2" descr="C:\Users\msi\Downloads\новый год 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68413"/>
            <a:ext cx="843915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msi\Downloads\новый год 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981200"/>
            <a:ext cx="641667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одзаголовок 4"/>
          <p:cNvSpPr>
            <a:spLocks noGrp="1"/>
          </p:cNvSpPr>
          <p:nvPr>
            <p:ph type="subTitle" idx="1"/>
          </p:nvPr>
        </p:nvSpPr>
        <p:spPr>
          <a:xfrm>
            <a:off x="0" y="620713"/>
            <a:ext cx="9036050" cy="6121400"/>
          </a:xfrm>
        </p:spPr>
        <p:txBody>
          <a:bodyPr/>
          <a:lstStyle/>
          <a:p>
            <a:pPr algn="just"/>
            <a:r>
              <a:rPr lang="ru-RU" b="1" smtClean="0"/>
              <a:t>   В Англии новогодние игрушки имеют большое значение, различные игрушки продают в праздничную ночь. </a:t>
            </a:r>
          </a:p>
          <a:p>
            <a:pPr algn="just"/>
            <a:r>
              <a:rPr lang="ru-RU" b="1" smtClean="0"/>
              <a:t>   В Германии очень любят новогодние украшения. Обязательный атрибут </a:t>
            </a:r>
            <a:r>
              <a:rPr lang="ru-RU" b="1" smtClean="0">
                <a:latin typeface="Arial" charset="0"/>
              </a:rPr>
              <a:t>–</a:t>
            </a:r>
            <a:r>
              <a:rPr lang="ru-RU" b="1" smtClean="0"/>
              <a:t> это, конечно, венок на дверях. Около ёлок часто устанавливают фигуры с изображением Святого семейства. </a:t>
            </a:r>
          </a:p>
          <a:p>
            <a:pPr algn="just"/>
            <a:r>
              <a:rPr lang="ru-RU" b="1" smtClean="0"/>
              <a:t>   Испания на Новый год сверкает в многочисленных лампочках, гирляндах и украшениях. </a:t>
            </a:r>
          </a:p>
          <a:p>
            <a:pPr algn="just"/>
            <a:r>
              <a:rPr lang="ru-RU" b="1" smtClean="0"/>
              <a:t>   В Китае принято украшать дома растительными композициями; разнообразные растения, которые были выращены специально к этому празднику, можно увидеть во многих магазинах. </a:t>
            </a:r>
          </a:p>
          <a:p>
            <a:pPr algn="just"/>
            <a:r>
              <a:rPr lang="ru-RU" b="1" smtClean="0"/>
              <a:t>   В жаркой Бразилии на ёлках можно увидеть комочки хлопка, вероятно, им очень нравится снег. </a:t>
            </a:r>
          </a:p>
          <a:p>
            <a:pPr algn="just"/>
            <a:r>
              <a:rPr lang="ru-RU" b="1" smtClean="0"/>
              <a:t>  В Гренландии любят украшать ёлки свечами. На Гоа в качестве новогодних украшений используют цветы.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7545" y="1"/>
            <a:ext cx="8064896" cy="476671"/>
          </a:xfrm>
        </p:spPr>
        <p:txBody>
          <a:bodyPr/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Новогодние игрушки народов мира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146" name="Picture 2" descr="C:\Users\msi\Downloads\новый год 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0"/>
            <a:ext cx="8367713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msi\Downloads\новый год 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-26988"/>
            <a:ext cx="6873875" cy="687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История Нового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г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ода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288" y="1412875"/>
            <a:ext cx="8353425" cy="5184775"/>
          </a:xfrm>
        </p:spPr>
        <p:txBody>
          <a:bodyPr>
            <a:normAutofit/>
          </a:bodyPr>
          <a:lstStyle/>
          <a:p>
            <a:pPr algn="just"/>
            <a:r>
              <a:rPr lang="ru-RU" sz="2800" b="1" smtClean="0">
                <a:solidFill>
                  <a:srgbClr val="21306A"/>
                </a:solidFill>
              </a:rPr>
              <a:t>   Традиция встречи Нового года восходит к древним римлянам. Сегодня Новый год </a:t>
            </a:r>
            <a:r>
              <a:rPr lang="ru-RU" sz="2800" b="1" smtClean="0">
                <a:solidFill>
                  <a:srgbClr val="21306A"/>
                </a:solidFill>
                <a:latin typeface="Arial" charset="0"/>
              </a:rPr>
              <a:t>          </a:t>
            </a:r>
            <a:r>
              <a:rPr lang="ru-RU" sz="2800" b="1" smtClean="0">
                <a:solidFill>
                  <a:srgbClr val="21306A"/>
                </a:solidFill>
              </a:rPr>
              <a:t>1 января встречают многие народы мира, люди разных верований, обычаев, национальностей. Его празднуют с особенным волнением и надеждами, так как это день благоприятного предзнаменования. Новый год </a:t>
            </a:r>
            <a:r>
              <a:rPr lang="ru-RU" sz="2800" b="1" smtClean="0">
                <a:solidFill>
                  <a:srgbClr val="21306A"/>
                </a:solidFill>
                <a:latin typeface="Arial" charset="0"/>
              </a:rPr>
              <a:t>–</a:t>
            </a:r>
            <a:r>
              <a:rPr lang="ru-RU" sz="2800" b="1" smtClean="0">
                <a:solidFill>
                  <a:srgbClr val="21306A"/>
                </a:solidFill>
              </a:rPr>
              <a:t> волшебное время, таинственное и загадочное, как сказка. Взрослые и дети  ждут от него чуда.</a:t>
            </a:r>
          </a:p>
          <a:p>
            <a:endParaRPr lang="ru-RU" smtClean="0"/>
          </a:p>
        </p:txBody>
      </p:sp>
      <p:pic>
        <p:nvPicPr>
          <p:cNvPr id="8194" name="Picture 2" descr="C:\Users\msi\Downloads\новый год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533" y="332656"/>
            <a:ext cx="8352928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115888"/>
            <a:ext cx="7772400" cy="865187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История Нового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effectLst/>
              </a:rPr>
              <a:t>г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ода</a:t>
            </a:r>
            <a:endParaRPr lang="ru-RU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268413"/>
            <a:ext cx="8642350" cy="5400675"/>
          </a:xfrm>
        </p:spPr>
        <p:txBody>
          <a:bodyPr>
            <a:normAutofit/>
          </a:bodyPr>
          <a:lstStyle/>
          <a:p>
            <a:pPr algn="just"/>
            <a:r>
              <a:rPr lang="ru-RU" sz="2400" b="1" smtClean="0">
                <a:solidFill>
                  <a:srgbClr val="21306A"/>
                </a:solidFill>
              </a:rPr>
              <a:t>Начиная с X века Новый год на Руси отмечали </a:t>
            </a:r>
            <a:r>
              <a:rPr lang="ru-RU" sz="2400" b="1" smtClean="0">
                <a:solidFill>
                  <a:srgbClr val="21306A"/>
                </a:solidFill>
                <a:latin typeface="Arial" charset="0"/>
              </a:rPr>
              <a:t>                </a:t>
            </a:r>
            <a:r>
              <a:rPr lang="ru-RU" sz="2400" b="1" smtClean="0">
                <a:solidFill>
                  <a:srgbClr val="21306A"/>
                </a:solidFill>
              </a:rPr>
              <a:t>1 марта, когда приступали к весенним сельско</a:t>
            </a:r>
            <a:r>
              <a:rPr lang="ru-RU" sz="2400" b="1" smtClean="0">
                <a:solidFill>
                  <a:srgbClr val="21306A"/>
                </a:solidFill>
                <a:latin typeface="Arial" charset="0"/>
              </a:rPr>
              <a:t>-</a:t>
            </a:r>
            <a:r>
              <a:rPr lang="ru-RU" sz="2400" b="1" smtClean="0">
                <a:solidFill>
                  <a:srgbClr val="21306A"/>
                </a:solidFill>
              </a:rPr>
              <a:t>хозяйственным работам, а через 500 лет, в 1492 году, в соответствии с новым церковным установлением, начало года в России перенесли на 1 сентября, на момент окончания уборки, и отмечали так более </a:t>
            </a:r>
            <a:r>
              <a:rPr lang="ru-RU" sz="2400" b="1" smtClean="0">
                <a:solidFill>
                  <a:srgbClr val="21306A"/>
                </a:solidFill>
                <a:latin typeface="Arial" charset="0"/>
              </a:rPr>
              <a:t>200</a:t>
            </a:r>
            <a:r>
              <a:rPr lang="ru-RU" sz="2400" b="1" smtClean="0">
                <a:solidFill>
                  <a:srgbClr val="21306A"/>
                </a:solidFill>
              </a:rPr>
              <a:t> лет. </a:t>
            </a:r>
          </a:p>
          <a:p>
            <a:pPr algn="just"/>
            <a:r>
              <a:rPr lang="ru-RU" sz="2400" b="1" smtClean="0">
                <a:solidFill>
                  <a:srgbClr val="21306A"/>
                </a:solidFill>
              </a:rPr>
              <a:t>19 декабря 1699 года П</a:t>
            </a:r>
            <a:r>
              <a:rPr lang="ru-RU" sz="2400" b="1" smtClean="0">
                <a:solidFill>
                  <a:srgbClr val="21306A"/>
                </a:solidFill>
                <a:latin typeface="Arial" charset="0"/>
              </a:rPr>
              <a:t>ё</a:t>
            </a:r>
            <a:r>
              <a:rPr lang="ru-RU" sz="2400" b="1" smtClean="0">
                <a:solidFill>
                  <a:srgbClr val="21306A"/>
                </a:solidFill>
              </a:rPr>
              <a:t>тр I подписал указ о реформе календаря. Собственно, календарь остался тот же, юлианский, полученный Русью от Византии вместе с официальным крещением. Менялись только эра и дата начала года. Теперь начало года «наступило» </a:t>
            </a:r>
            <a:r>
              <a:rPr lang="ru-RU" sz="2400" b="1" smtClean="0">
                <a:solidFill>
                  <a:srgbClr val="21306A"/>
                </a:solidFill>
                <a:latin typeface="Arial" charset="0"/>
              </a:rPr>
              <a:t>–</a:t>
            </a:r>
            <a:r>
              <a:rPr lang="ru-RU" sz="2400" b="1" smtClean="0">
                <a:solidFill>
                  <a:srgbClr val="21306A"/>
                </a:solidFill>
              </a:rPr>
              <a:t> по велению царя </a:t>
            </a:r>
            <a:r>
              <a:rPr lang="ru-RU" sz="2400" b="1" smtClean="0">
                <a:solidFill>
                  <a:srgbClr val="21306A"/>
                </a:solidFill>
                <a:latin typeface="Arial" charset="0"/>
              </a:rPr>
              <a:t>–</a:t>
            </a:r>
            <a:r>
              <a:rPr lang="ru-RU" sz="2400" b="1" smtClean="0">
                <a:solidFill>
                  <a:srgbClr val="21306A"/>
                </a:solidFill>
              </a:rPr>
              <a:t> 1 января.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Текст 2"/>
          <p:cNvSpPr>
            <a:spLocks noGrp="1"/>
          </p:cNvSpPr>
          <p:nvPr>
            <p:ph type="body" idx="1"/>
          </p:nvPr>
        </p:nvSpPr>
        <p:spPr>
          <a:xfrm>
            <a:off x="4067175" y="333375"/>
            <a:ext cx="4826000" cy="3600450"/>
          </a:xfrm>
        </p:spPr>
        <p:txBody>
          <a:bodyPr/>
          <a:lstStyle/>
          <a:p>
            <a:pPr algn="just"/>
            <a:r>
              <a:rPr lang="ru-RU" sz="2800" smtClean="0">
                <a:solidFill>
                  <a:srgbClr val="002060"/>
                </a:solidFill>
              </a:rPr>
              <a:t>   Дед Мороз и Снегурочка являются неотъемлемой частью этого праздника. Существует поверье, что под Новый год он и его внучка приносили подарки тем детям, которые хорошо себя вели в течение года.</a:t>
            </a:r>
          </a:p>
        </p:txBody>
      </p:sp>
      <p:pic>
        <p:nvPicPr>
          <p:cNvPr id="6147" name="Picture 3" descr="C:\Users\SONYA\Downloads\1257504416_029__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560388"/>
            <a:ext cx="3527425" cy="612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msi\Downloads\новый год 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4005263"/>
            <a:ext cx="4100512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0"/>
            <a:ext cx="8569325" cy="1385888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effectLst/>
              </a:rPr>
              <a:t>Новогодняя игрушка своими руками</a:t>
            </a:r>
            <a:endParaRPr lang="ru-RU" sz="4000" dirty="0">
              <a:solidFill>
                <a:schemeClr val="bg2">
                  <a:lumMod val="25000"/>
                </a:schemeClr>
              </a:solidFill>
              <a:effectLst/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351837" cy="4824413"/>
          </a:xfrm>
        </p:spPr>
        <p:txBody>
          <a:bodyPr/>
          <a:lstStyle/>
          <a:p>
            <a:pPr algn="just"/>
            <a:r>
              <a:rPr lang="ru-RU" sz="2800" b="1" smtClean="0"/>
              <a:t>   Рассмотрите схему создания новогодней игрушки и еловой ветки на с. 30</a:t>
            </a:r>
            <a:r>
              <a:rPr lang="ru-RU" sz="2800" b="1" smtClean="0">
                <a:latin typeface="Arial" charset="0"/>
              </a:rPr>
              <a:t>–</a:t>
            </a:r>
            <a:r>
              <a:rPr lang="ru-RU" sz="2800" b="1" smtClean="0"/>
              <a:t>31 в Рабочей тетради.</a:t>
            </a:r>
          </a:p>
          <a:p>
            <a:pPr algn="just"/>
            <a:r>
              <a:rPr lang="ru-RU" sz="2800" b="1" smtClean="0"/>
              <a:t>   Выполните игрушку по образцу или придумайте свою. Можно использовать технику аппликации или смешанную технику (аппликацию и роспись гуашью).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588" y="2173288"/>
            <a:ext cx="5965825" cy="2422525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2022475" y="4606925"/>
            <a:ext cx="5970588" cy="8366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263525"/>
            <a:ext cx="3527425" cy="644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538" y="269875"/>
            <a:ext cx="4657725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0538" y="2971800"/>
            <a:ext cx="4652962" cy="372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588" y="2173288"/>
            <a:ext cx="5965825" cy="2422525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2022475" y="4606925"/>
            <a:ext cx="5970588" cy="8366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8194" name="Picture 2" descr="C:\Users\SONYA\Downloads\Снимокы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333375"/>
            <a:ext cx="5616575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588" y="2173288"/>
            <a:ext cx="5965825" cy="2422525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sp>
        <p:nvSpPr>
          <p:cNvPr id="29698" name="Текст 2"/>
          <p:cNvSpPr>
            <a:spLocks noGrp="1"/>
          </p:cNvSpPr>
          <p:nvPr>
            <p:ph type="body" idx="1"/>
          </p:nvPr>
        </p:nvSpPr>
        <p:spPr>
          <a:xfrm>
            <a:off x="2022475" y="4606925"/>
            <a:ext cx="5970588" cy="8366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9699" name="Picture 2" descr="C:\Users\msi\Downloads\новый год 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74625"/>
            <a:ext cx="3998912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C:\Users\msi\Downloads\новый год 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97263"/>
            <a:ext cx="309086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 descr="C:\Users\msi\Downloads\новый год 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2636838"/>
            <a:ext cx="3270250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6" descr="C:\Users\msi\Downloads\новый год 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3775" y="174625"/>
            <a:ext cx="3584575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3" descr="C:\Users\msi\Downloads\новый год 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30900" y="3644900"/>
            <a:ext cx="32131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Рефлексия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950" y="1557338"/>
            <a:ext cx="8856663" cy="5040312"/>
          </a:xfrm>
        </p:spPr>
        <p:txBody>
          <a:bodyPr>
            <a:normAutofit/>
          </a:bodyPr>
          <a:lstStyle/>
          <a:p>
            <a:pPr algn="l"/>
            <a:r>
              <a:rPr lang="ru-RU" sz="3600" b="1" smtClean="0">
                <a:solidFill>
                  <a:srgbClr val="31489F"/>
                </a:solidFill>
                <a:latin typeface="Arial" charset="0"/>
              </a:rPr>
              <a:t>–</a:t>
            </a:r>
            <a:r>
              <a:rPr lang="ru-RU" sz="3600" b="1" smtClean="0">
                <a:solidFill>
                  <a:srgbClr val="31489F"/>
                </a:solidFill>
              </a:rPr>
              <a:t> Что интересного узнали во время выполнения и представления проектов?</a:t>
            </a:r>
          </a:p>
          <a:p>
            <a:pPr algn="l"/>
            <a:r>
              <a:rPr lang="ru-RU" sz="3600" b="1" smtClean="0">
                <a:solidFill>
                  <a:srgbClr val="FF0000"/>
                </a:solidFill>
                <a:latin typeface="Arial" charset="0"/>
              </a:rPr>
              <a:t>–</a:t>
            </a:r>
            <a:r>
              <a:rPr lang="ru-RU" sz="3600" b="1" smtClean="0">
                <a:solidFill>
                  <a:srgbClr val="FF0000"/>
                </a:solidFill>
              </a:rPr>
              <a:t> Какая игрушка понравилась вам больше всего?</a:t>
            </a:r>
          </a:p>
          <a:p>
            <a:pPr algn="l"/>
            <a:r>
              <a:rPr lang="ru-RU" sz="3600" b="1" smtClean="0">
                <a:solidFill>
                  <a:srgbClr val="009900"/>
                </a:solidFill>
                <a:latin typeface="Arial" charset="0"/>
              </a:rPr>
              <a:t>–</a:t>
            </a:r>
            <a:r>
              <a:rPr lang="ru-RU" sz="3600" b="1" smtClean="0">
                <a:solidFill>
                  <a:srgbClr val="009900"/>
                </a:solidFill>
              </a:rPr>
              <a:t> Выступление какой группы было самым ярким?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658</TotalTime>
  <Words>683</Words>
  <Application>Microsoft Office PowerPoint</Application>
  <PresentationFormat>Экран (4:3)</PresentationFormat>
  <Paragraphs>45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С Новым годом! Новогодняя ёлка</vt:lpstr>
      <vt:lpstr>Презентация PowerPoint</vt:lpstr>
      <vt:lpstr>Презентация PowerPoint</vt:lpstr>
      <vt:lpstr>Традиционные новогодние блюда</vt:lpstr>
      <vt:lpstr>Традиционные новогодние блюда</vt:lpstr>
      <vt:lpstr>Традиционные новогодние блюда</vt:lpstr>
      <vt:lpstr>Новогодние игрушки</vt:lpstr>
      <vt:lpstr>Новогодние игрушки России</vt:lpstr>
      <vt:lpstr>Новогодние игрушки народов мира</vt:lpstr>
      <vt:lpstr>История Нового года</vt:lpstr>
      <vt:lpstr>История Нового года</vt:lpstr>
      <vt:lpstr>Презентация PowerPoint</vt:lpstr>
      <vt:lpstr>Новогодняя игрушка своими руками</vt:lpstr>
      <vt:lpstr>Презентация PowerPoint</vt:lpstr>
      <vt:lpstr>Презентация PowerPoint</vt:lpstr>
      <vt:lpstr>Презентация PowerPoint</vt:lpstr>
      <vt:lpstr>Рефлексия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43</cp:revision>
  <dcterms:created xsi:type="dcterms:W3CDTF">2012-09-17T15:13:52Z</dcterms:created>
  <dcterms:modified xsi:type="dcterms:W3CDTF">2013-05-30T09:54:06Z</dcterms:modified>
</cp:coreProperties>
</file>