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266" r:id="rId3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F4D10"/>
    <a:srgbClr val="008000"/>
    <a:srgbClr val="800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69" autoAdjust="0"/>
    <p:restoredTop sz="97160" autoAdjust="0"/>
  </p:normalViewPr>
  <p:slideViewPr>
    <p:cSldViewPr>
      <p:cViewPr>
        <p:scale>
          <a:sx n="100" d="100"/>
          <a:sy n="100" d="100"/>
        </p:scale>
        <p:origin x="-72" y="1254"/>
      </p:cViewPr>
      <p:guideLst>
        <p:guide orient="horz" pos="244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C415093-A69A-40A9-BBEA-4FECA8D97033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A947FCB-DB8F-4FDA-B3B8-6FE3040B2B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024A0-C79B-49B7-8432-BAF5BFDF2A92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F8894-9CB8-4A2B-853D-3D0968BFE3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64DC4-4FA2-4371-8507-6BCA1B474ACA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6E625-0234-4EBA-8AA6-F536D515AD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1708C-C00A-4D8E-B77F-D81558E89748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F63ED-832F-4B2C-9866-26CC7671A6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4D755-CBDA-4262-B07C-30DC53766544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54639-93D1-482F-BA8F-E97008F7B4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1A355-3188-407C-8263-EB8C6E36E06D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1C87F-04BC-4662-BD33-C475ABA525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6DE6D-02A9-402C-9135-0AE72180C30E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D2384-8990-4C59-8E69-2666EB73DA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2309E-D483-424A-9AA6-84E289DE8913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AD918-2EE5-4628-87C0-796FE89B6B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B7EEE-0417-46E7-AF2B-1A50D72D4D07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C2E7-5CAA-4C81-8832-25A611EE6C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4E6F1-6FD0-4409-9C93-7E08C78BD492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A28FF-437F-4B2E-9C43-846464FF15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0FDE3-206C-4D32-8F70-C1BC9BDE7BD8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1B298-CB99-475D-B318-C307944627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3A667-3855-44E9-8EFF-837A5921D915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06287-55FD-4D66-AB63-4C894AA571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7938B1-07CB-4AB7-A9F2-E91D7B5548AC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A0EFA2F-BA9C-486A-8C5D-2C4E83E72F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1016000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4.4 Прямая и обратная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пропорциональные зависимости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-26988"/>
            <a:ext cx="3132138" cy="900113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1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54038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IV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ПРОПОРЦИИ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23555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Прямо пропорциональные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величины</a:t>
            </a:r>
          </a:p>
        </p:txBody>
      </p:sp>
      <p:sp>
        <p:nvSpPr>
          <p:cNvPr id="23556" name="TextBox 15"/>
          <p:cNvSpPr txBox="1">
            <a:spLocks noChangeArrowheads="1"/>
          </p:cNvSpPr>
          <p:nvPr/>
        </p:nvSpPr>
        <p:spPr bwMode="auto">
          <a:xfrm>
            <a:off x="250825" y="1268413"/>
            <a:ext cx="8642350" cy="33242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latin typeface="Verdana" pitchFamily="34" charset="0"/>
              </a:rPr>
              <a:t>Часто вместо</a:t>
            </a:r>
          </a:p>
          <a:p>
            <a:pPr algn="ctr"/>
            <a:r>
              <a:rPr lang="ru-RU" sz="3500" b="1">
                <a:latin typeface="Verdana" pitchFamily="34" charset="0"/>
              </a:rPr>
              <a:t>«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</a:rPr>
              <a:t>прямо пропорциональные величины</a:t>
            </a:r>
            <a:r>
              <a:rPr lang="ru-RU" sz="3500" b="1">
                <a:latin typeface="Verdana" pitchFamily="34" charset="0"/>
              </a:rPr>
              <a:t>»</a:t>
            </a:r>
          </a:p>
          <a:p>
            <a:pPr algn="ctr"/>
            <a:r>
              <a:rPr lang="ru-RU" sz="3500" b="1">
                <a:latin typeface="Verdana" pitchFamily="34" charset="0"/>
              </a:rPr>
              <a:t>говорят короче:</a:t>
            </a:r>
          </a:p>
          <a:p>
            <a:pPr algn="ctr"/>
            <a:r>
              <a:rPr lang="ru-RU" sz="3500" b="1">
                <a:latin typeface="Verdana" pitchFamily="34" charset="0"/>
              </a:rPr>
              <a:t>«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</a:rPr>
              <a:t>пропорциональные величины</a:t>
            </a:r>
            <a:r>
              <a:rPr lang="ru-RU" sz="3500" b="1">
                <a:latin typeface="Verdana" pitchFamily="34" charset="0"/>
              </a:rPr>
              <a:t>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24579" name="TextBox 9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</a:rPr>
              <a:t>Характеристическое свойство прямо пропорциональных величин</a:t>
            </a:r>
          </a:p>
        </p:txBody>
      </p:sp>
      <p:sp>
        <p:nvSpPr>
          <p:cNvPr id="24580" name="TextBox 15"/>
          <p:cNvSpPr txBox="1">
            <a:spLocks noChangeArrowheads="1"/>
          </p:cNvSpPr>
          <p:nvPr/>
        </p:nvSpPr>
        <p:spPr bwMode="auto">
          <a:xfrm>
            <a:off x="250825" y="1268413"/>
            <a:ext cx="8642350" cy="47101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</a:rPr>
              <a:t>Если две величины</a:t>
            </a:r>
          </a:p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</a:rPr>
              <a:t>прямо пропорциональны</a:t>
            </a:r>
            <a:r>
              <a:rPr lang="ru-RU" sz="3500" b="1">
                <a:latin typeface="Verdana" pitchFamily="34" charset="0"/>
              </a:rPr>
              <a:t>,</a:t>
            </a:r>
          </a:p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</a:rPr>
              <a:t>то их частное –</a:t>
            </a:r>
          </a:p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</a:rPr>
              <a:t>величина постоянная</a:t>
            </a:r>
            <a:r>
              <a:rPr lang="ru-RU" sz="3500" b="1">
                <a:latin typeface="Verdana" pitchFamily="34" charset="0"/>
              </a:rPr>
              <a:t>,</a:t>
            </a:r>
          </a:p>
          <a:p>
            <a:pPr algn="ctr"/>
            <a:endParaRPr lang="ru-RU" sz="1000" b="1">
              <a:latin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</a:rPr>
              <a:t>и наоборот,</a:t>
            </a:r>
          </a:p>
          <a:p>
            <a:pPr algn="ctr"/>
            <a:endParaRPr lang="ru-RU" sz="1000" b="1">
              <a:latin typeface="Verdana" pitchFamily="34" charset="0"/>
            </a:endParaRPr>
          </a:p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</a:rPr>
              <a:t>если частное двух величин постоянно</a:t>
            </a:r>
            <a:r>
              <a:rPr lang="ru-RU" sz="3500" b="1">
                <a:latin typeface="Verdana" pitchFamily="34" charset="0"/>
              </a:rPr>
              <a:t>,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</a:rPr>
              <a:t>то эти величины прямо пропорциональны</a:t>
            </a:r>
            <a:r>
              <a:rPr lang="ru-RU" sz="3500" b="1">
                <a:latin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Box 10"/>
          <p:cNvSpPr txBox="1">
            <a:spLocks noChangeArrowheads="1"/>
          </p:cNvSpPr>
          <p:nvPr/>
        </p:nvSpPr>
        <p:spPr bwMode="auto">
          <a:xfrm>
            <a:off x="250825" y="1809750"/>
            <a:ext cx="8642350" cy="35544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500" b="1">
              <a:latin typeface="Verdana" pitchFamily="34" charset="0"/>
            </a:endParaRPr>
          </a:p>
          <a:p>
            <a:pPr algn="ctr"/>
            <a:endParaRPr lang="ru-RU" sz="2500" b="1">
              <a:latin typeface="Verdana" pitchFamily="34" charset="0"/>
            </a:endParaRPr>
          </a:p>
          <a:p>
            <a:pPr algn="ctr"/>
            <a:endParaRPr lang="ru-RU" sz="2500" b="1">
              <a:latin typeface="Verdana" pitchFamily="34" charset="0"/>
            </a:endParaRPr>
          </a:p>
          <a:p>
            <a:pPr algn="ctr"/>
            <a:endParaRPr lang="ru-RU" sz="2500" b="1">
              <a:latin typeface="Verdana" pitchFamily="34" charset="0"/>
            </a:endParaRPr>
          </a:p>
          <a:p>
            <a:pPr algn="ctr"/>
            <a:endParaRPr lang="ru-RU" sz="2500" b="1">
              <a:latin typeface="Verdana" pitchFamily="34" charset="0"/>
            </a:endParaRPr>
          </a:p>
          <a:p>
            <a:pPr algn="ctr"/>
            <a:endParaRPr lang="ru-RU" sz="2500" b="1">
              <a:latin typeface="Verdana" pitchFamily="34" charset="0"/>
            </a:endParaRPr>
          </a:p>
          <a:p>
            <a:pPr algn="ctr"/>
            <a:endParaRPr lang="ru-RU" sz="2500" b="1">
              <a:latin typeface="Verdana" pitchFamily="34" charset="0"/>
            </a:endParaRPr>
          </a:p>
          <a:p>
            <a:pPr algn="ctr"/>
            <a:endParaRPr lang="ru-RU" sz="2500" b="1">
              <a:latin typeface="Verdana" pitchFamily="34" charset="0"/>
            </a:endParaRPr>
          </a:p>
          <a:p>
            <a:pPr algn="ctr"/>
            <a:endParaRPr lang="ru-RU" sz="2500" b="1">
              <a:latin typeface="Verdana" pitchFamily="34" charset="0"/>
            </a:endParaRPr>
          </a:p>
        </p:txBody>
      </p:sp>
      <p:pic>
        <p:nvPicPr>
          <p:cNvPr id="2560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25604" name="TextBox 9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</a:rPr>
              <a:t>Характеристическое свойство прямо пропорциональных величин</a:t>
            </a:r>
          </a:p>
        </p:txBody>
      </p:sp>
      <p:sp>
        <p:nvSpPr>
          <p:cNvPr id="25605" name="TextBox 15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Пример 1</a:t>
            </a:r>
          </a:p>
        </p:txBody>
      </p:sp>
      <p:pic>
        <p:nvPicPr>
          <p:cNvPr id="2560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1854200"/>
            <a:ext cx="8639175" cy="338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Box 10"/>
          <p:cNvSpPr txBox="1">
            <a:spLocks noChangeArrowheads="1"/>
          </p:cNvSpPr>
          <p:nvPr/>
        </p:nvSpPr>
        <p:spPr bwMode="auto">
          <a:xfrm>
            <a:off x="250825" y="1808163"/>
            <a:ext cx="8642350" cy="27860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500" b="1">
              <a:latin typeface="Verdana" pitchFamily="34" charset="0"/>
            </a:endParaRPr>
          </a:p>
          <a:p>
            <a:pPr algn="ctr"/>
            <a:endParaRPr lang="ru-RU" sz="2500" b="1">
              <a:latin typeface="Verdana" pitchFamily="34" charset="0"/>
            </a:endParaRPr>
          </a:p>
          <a:p>
            <a:pPr algn="ctr"/>
            <a:endParaRPr lang="ru-RU" sz="2500" b="1">
              <a:latin typeface="Verdana" pitchFamily="34" charset="0"/>
            </a:endParaRPr>
          </a:p>
          <a:p>
            <a:pPr algn="ctr"/>
            <a:endParaRPr lang="ru-RU" sz="2500" b="1">
              <a:latin typeface="Verdana" pitchFamily="34" charset="0"/>
            </a:endParaRPr>
          </a:p>
          <a:p>
            <a:pPr algn="ctr"/>
            <a:endParaRPr lang="ru-RU" sz="2500" b="1">
              <a:latin typeface="Verdana" pitchFamily="34" charset="0"/>
            </a:endParaRPr>
          </a:p>
          <a:p>
            <a:pPr algn="ctr"/>
            <a:endParaRPr lang="ru-RU" sz="2500" b="1">
              <a:latin typeface="Verdana" pitchFamily="34" charset="0"/>
            </a:endParaRPr>
          </a:p>
          <a:p>
            <a:pPr algn="ctr"/>
            <a:endParaRPr lang="ru-RU" sz="2500" b="1">
              <a:latin typeface="Verdana" pitchFamily="34" charset="0"/>
            </a:endParaRPr>
          </a:p>
        </p:txBody>
      </p:sp>
      <p:pic>
        <p:nvPicPr>
          <p:cNvPr id="2662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26628" name="TextBox 9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</a:rPr>
              <a:t>Характеристическое свойство прямо пропорциональных величин</a:t>
            </a:r>
          </a:p>
        </p:txBody>
      </p:sp>
      <p:sp>
        <p:nvSpPr>
          <p:cNvPr id="26629" name="TextBox 15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Пример</a:t>
            </a:r>
            <a:r>
              <a:rPr lang="ru-RU" sz="2500" b="1">
                <a:latin typeface="Verdana" pitchFamily="34" charset="0"/>
              </a:rPr>
              <a:t>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2</a:t>
            </a:r>
          </a:p>
        </p:txBody>
      </p:sp>
      <p:pic>
        <p:nvPicPr>
          <p:cNvPr id="26630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1808163"/>
            <a:ext cx="8639175" cy="274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4652963"/>
            <a:ext cx="8642350" cy="2016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500" b="1">
              <a:latin typeface="Verdana" pitchFamily="34" charset="0"/>
            </a:endParaRPr>
          </a:p>
          <a:p>
            <a:pPr algn="ctr"/>
            <a:endParaRPr lang="ru-RU" sz="2500" b="1">
              <a:latin typeface="Verdana" pitchFamily="34" charset="0"/>
            </a:endParaRPr>
          </a:p>
          <a:p>
            <a:pPr algn="ctr"/>
            <a:endParaRPr lang="ru-RU" sz="2500" b="1">
              <a:latin typeface="Verdana" pitchFamily="34" charset="0"/>
            </a:endParaRPr>
          </a:p>
          <a:p>
            <a:pPr algn="ctr"/>
            <a:endParaRPr lang="ru-RU" sz="2500" b="1">
              <a:latin typeface="Verdana" pitchFamily="34" charset="0"/>
            </a:endParaRPr>
          </a:p>
          <a:p>
            <a:pPr algn="ctr"/>
            <a:endParaRPr lang="ru-RU" sz="2500" b="1">
              <a:latin typeface="Verdana" pitchFamily="34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4689475"/>
            <a:ext cx="8640762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27651" name="TextBox 9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</a:rPr>
              <a:t>Характеристическое свойство прямо пропорциональных величин</a:t>
            </a:r>
          </a:p>
        </p:txBody>
      </p:sp>
      <p:sp>
        <p:nvSpPr>
          <p:cNvPr id="27652" name="TextBox 11"/>
          <p:cNvSpPr txBox="1">
            <a:spLocks noChangeArrowheads="1"/>
          </p:cNvSpPr>
          <p:nvPr/>
        </p:nvSpPr>
        <p:spPr bwMode="auto">
          <a:xfrm>
            <a:off x="250825" y="1268413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Теперь ясно, почему при перечислении</a:t>
            </a:r>
          </a:p>
          <a:p>
            <a:pPr algn="ctr"/>
            <a:r>
              <a:rPr lang="ru-RU" sz="2500">
                <a:latin typeface="Verdana" pitchFamily="34" charset="0"/>
              </a:rPr>
              <a:t>пар прямо пропорциональных величин</a:t>
            </a:r>
          </a:p>
          <a:p>
            <a:pPr algn="ctr"/>
            <a:r>
              <a:rPr lang="ru-RU" sz="2500">
                <a:latin typeface="Verdana" pitchFamily="34" charset="0"/>
              </a:rPr>
              <a:t>обычно </a:t>
            </a:r>
            <a:r>
              <a:rPr lang="ru-RU" sz="2500" b="1">
                <a:latin typeface="Verdana" pitchFamily="34" charset="0"/>
              </a:rPr>
              <a:t>упоминается условие постоянства некоторой третьей величины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2943225"/>
            <a:ext cx="8642350" cy="2016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Проанализировав пары известных</a:t>
            </a:r>
          </a:p>
          <a:p>
            <a:pPr algn="ctr"/>
            <a:r>
              <a:rPr lang="ru-RU" sz="2500">
                <a:latin typeface="Verdana" pitchFamily="34" charset="0"/>
              </a:rPr>
              <a:t>прямо пропорциональных величин,</a:t>
            </a:r>
          </a:p>
          <a:p>
            <a:pPr algn="ctr"/>
            <a:r>
              <a:rPr lang="ru-RU" sz="2500" b="1">
                <a:latin typeface="Verdana" pitchFamily="34" charset="0"/>
              </a:rPr>
              <a:t>можно обнаружить третью величину</a:t>
            </a:r>
          </a:p>
          <a:p>
            <a:pPr algn="ctr"/>
            <a:r>
              <a:rPr lang="ru-RU" sz="2500" b="1">
                <a:latin typeface="Verdana" pitchFamily="34" charset="0"/>
              </a:rPr>
              <a:t>(частное этих величин)</a:t>
            </a:r>
            <a:r>
              <a:rPr lang="ru-RU" sz="2500">
                <a:latin typeface="Verdana" pitchFamily="34" charset="0"/>
              </a:rPr>
              <a:t> и убедиться,</a:t>
            </a:r>
          </a:p>
          <a:p>
            <a:pPr algn="ctr"/>
            <a:r>
              <a:rPr lang="ru-RU" sz="2500">
                <a:latin typeface="Verdana" pitchFamily="34" charset="0"/>
              </a:rPr>
              <a:t>что она </a:t>
            </a:r>
            <a:r>
              <a:rPr lang="ru-RU" sz="2500" b="1">
                <a:latin typeface="Verdana" pitchFamily="34" charset="0"/>
              </a:rPr>
              <a:t>постоянна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5003800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Проведём рассуждение,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доказывающее в общем виде утверждение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о постоянности частного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прямо пропорциональных величин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</a:rPr>
              <a:t>*</a:t>
            </a:r>
            <a:r>
              <a:rPr lang="ru-RU" sz="2500" b="1">
                <a:latin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28675" name="TextBox 9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</a:rPr>
              <a:t>Характеристическое свойство прямо пропорциональных величин</a:t>
            </a:r>
          </a:p>
        </p:txBody>
      </p:sp>
      <p:sp>
        <p:nvSpPr>
          <p:cNvPr id="28676" name="TextBox 11"/>
          <p:cNvSpPr txBox="1">
            <a:spLocks noChangeArrowheads="1"/>
          </p:cNvSpPr>
          <p:nvPr/>
        </p:nvSpPr>
        <p:spPr bwMode="auto">
          <a:xfrm>
            <a:off x="250825" y="12684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Предположим, что величины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>
                <a:latin typeface="Verdana" pitchFamily="34" charset="0"/>
              </a:rPr>
              <a:t> и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>
                <a:latin typeface="Verdana" pitchFamily="34" charset="0"/>
              </a:rPr>
              <a:t> –</a:t>
            </a:r>
          </a:p>
          <a:p>
            <a:pPr algn="ctr"/>
            <a:r>
              <a:rPr lang="ru-RU" sz="2500">
                <a:latin typeface="Verdana" pitchFamily="34" charset="0"/>
              </a:rPr>
              <a:t>прямо пропорциональны.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206625"/>
            <a:ext cx="8642350" cy="8620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Возьмём конкретное значение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 b="1" baseline="-25000">
                <a:solidFill>
                  <a:srgbClr val="C00000"/>
                </a:solidFill>
                <a:latin typeface="Verdana" pitchFamily="34" charset="0"/>
              </a:rPr>
              <a:t>1</a:t>
            </a:r>
            <a:r>
              <a:rPr lang="ru-RU" sz="2500">
                <a:latin typeface="Verdana" pitchFamily="34" charset="0"/>
              </a:rPr>
              <a:t> величины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endParaRPr lang="ru-RU" sz="25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и соответствующее ей значение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 baseline="-25000">
                <a:solidFill>
                  <a:srgbClr val="0000FF"/>
                </a:solidFill>
                <a:latin typeface="Verdana" pitchFamily="34" charset="0"/>
              </a:rPr>
              <a:t>1</a:t>
            </a:r>
            <a:r>
              <a:rPr lang="ru-RU" sz="250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величины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>
                <a:latin typeface="Verdana" pitchFamily="34" charset="0"/>
              </a:rPr>
              <a:t>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0825" y="3114675"/>
            <a:ext cx="8642350" cy="1630363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Если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 b="1" baseline="-25000">
                <a:solidFill>
                  <a:srgbClr val="C00000"/>
                </a:solidFill>
                <a:latin typeface="Verdana" pitchFamily="34" charset="0"/>
              </a:rPr>
              <a:t>1</a:t>
            </a:r>
            <a:r>
              <a:rPr lang="ru-RU" sz="2500">
                <a:latin typeface="Verdana" pitchFamily="34" charset="0"/>
              </a:rPr>
              <a:t> увеличить в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</a:rPr>
              <a:t>k</a:t>
            </a:r>
            <a:r>
              <a:rPr lang="ru-RU" sz="2500">
                <a:latin typeface="Verdana" pitchFamily="34" charset="0"/>
              </a:rPr>
              <a:t> раз и получить</a:t>
            </a:r>
            <a:endParaRPr lang="en-US" sz="2500">
              <a:latin typeface="Verdana" pitchFamily="34" charset="0"/>
            </a:endParaRPr>
          </a:p>
          <a:p>
            <a:pPr algn="ctr"/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 b="1" baseline="-25000">
                <a:solidFill>
                  <a:srgbClr val="C00000"/>
                </a:solidFill>
                <a:latin typeface="Verdana" pitchFamily="34" charset="0"/>
              </a:rPr>
              <a:t>2</a:t>
            </a:r>
            <a:r>
              <a:rPr lang="ru-RU" sz="2500">
                <a:latin typeface="Verdana" pitchFamily="34" charset="0"/>
              </a:rPr>
              <a:t> =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</a:rPr>
              <a:t>k </a:t>
            </a:r>
            <a:r>
              <a:rPr lang="ru-RU" sz="2500">
                <a:latin typeface="Verdana" pitchFamily="34" charset="0"/>
              </a:rPr>
              <a:t>·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 b="1" baseline="-25000">
                <a:solidFill>
                  <a:srgbClr val="C00000"/>
                </a:solidFill>
                <a:latin typeface="Verdana" pitchFamily="34" charset="0"/>
              </a:rPr>
              <a:t>1</a:t>
            </a:r>
            <a:r>
              <a:rPr lang="ru-RU" sz="2500">
                <a:latin typeface="Verdana" pitchFamily="34" charset="0"/>
              </a:rPr>
              <a:t>,</a:t>
            </a:r>
            <a:endParaRPr lang="en-US" sz="25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то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 baseline="-25000">
                <a:solidFill>
                  <a:srgbClr val="0000FF"/>
                </a:solidFill>
                <a:latin typeface="Verdana" pitchFamily="34" charset="0"/>
              </a:rPr>
              <a:t>1</a:t>
            </a:r>
            <a:r>
              <a:rPr lang="ru-RU" sz="2500">
                <a:latin typeface="Verdana" pitchFamily="34" charset="0"/>
              </a:rPr>
              <a:t> тоже увеличится в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</a:rPr>
              <a:t>k</a:t>
            </a:r>
            <a:r>
              <a:rPr lang="ru-RU" sz="2500">
                <a:latin typeface="Verdana" pitchFamily="34" charset="0"/>
              </a:rPr>
              <a:t> раз и получится</a:t>
            </a:r>
            <a:endParaRPr lang="en-US" sz="2500">
              <a:latin typeface="Verdana" pitchFamily="34" charset="0"/>
            </a:endParaRPr>
          </a:p>
          <a:p>
            <a:pPr algn="ctr"/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 baseline="-25000">
                <a:solidFill>
                  <a:srgbClr val="0000FF"/>
                </a:solidFill>
                <a:latin typeface="Verdana" pitchFamily="34" charset="0"/>
              </a:rPr>
              <a:t>2</a:t>
            </a:r>
            <a:r>
              <a:rPr lang="ru-RU" sz="250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=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</a:rPr>
              <a:t>k </a:t>
            </a:r>
            <a:r>
              <a:rPr lang="ru-RU" sz="2500">
                <a:latin typeface="Verdana" pitchFamily="34" charset="0"/>
              </a:rPr>
              <a:t>·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 baseline="-25000">
                <a:solidFill>
                  <a:srgbClr val="0000FF"/>
                </a:solidFill>
                <a:latin typeface="Verdana" pitchFamily="34" charset="0"/>
              </a:rPr>
              <a:t>1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29699" name="TextBox 9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</a:rPr>
              <a:t>Характеристическое свойство прямо пропорциональных величин</a:t>
            </a:r>
          </a:p>
        </p:txBody>
      </p:sp>
      <p:sp>
        <p:nvSpPr>
          <p:cNvPr id="29700" name="TextBox 12"/>
          <p:cNvSpPr txBox="1">
            <a:spLocks noChangeArrowheads="1"/>
          </p:cNvSpPr>
          <p:nvPr/>
        </p:nvSpPr>
        <p:spPr bwMode="auto">
          <a:xfrm>
            <a:off x="250825" y="1268413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Сравним между собой частные</a:t>
            </a:r>
            <a:endParaRPr lang="en-US" sz="2500">
              <a:latin typeface="Verdana" pitchFamily="34" charset="0"/>
            </a:endParaRPr>
          </a:p>
          <a:p>
            <a:pPr algn="ctr"/>
            <a:endParaRPr lang="en-US" sz="2500">
              <a:latin typeface="Verdana" pitchFamily="34" charset="0"/>
            </a:endParaRPr>
          </a:p>
          <a:p>
            <a:pPr algn="ctr"/>
            <a:endParaRPr lang="en-US" sz="25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и убедимся, что они</a:t>
            </a:r>
            <a:r>
              <a:rPr lang="en-US" sz="2500"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равны.</a:t>
            </a:r>
          </a:p>
        </p:txBody>
      </p:sp>
      <p:sp>
        <p:nvSpPr>
          <p:cNvPr id="29701" name="TextBox 2"/>
          <p:cNvSpPr txBox="1">
            <a:spLocks noChangeArrowheads="1"/>
          </p:cNvSpPr>
          <p:nvPr/>
        </p:nvSpPr>
        <p:spPr bwMode="auto">
          <a:xfrm>
            <a:off x="3660775" y="1612900"/>
            <a:ext cx="55086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 b="1" baseline="-25000">
                <a:solidFill>
                  <a:srgbClr val="C00000"/>
                </a:solidFill>
                <a:latin typeface="Verdana" pitchFamily="34" charset="0"/>
              </a:rPr>
              <a:t>1</a:t>
            </a:r>
            <a:endParaRPr lang="ru-RU" sz="2500">
              <a:latin typeface="Calibri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627438" y="2089150"/>
            <a:ext cx="63023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03" name="TextBox 15"/>
          <p:cNvSpPr txBox="1">
            <a:spLocks noChangeArrowheads="1"/>
          </p:cNvSpPr>
          <p:nvPr/>
        </p:nvSpPr>
        <p:spPr bwMode="auto">
          <a:xfrm>
            <a:off x="3627438" y="2044700"/>
            <a:ext cx="560387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 baseline="-25000">
                <a:solidFill>
                  <a:srgbClr val="0000FF"/>
                </a:solidFill>
                <a:latin typeface="Verdana" pitchFamily="34" charset="0"/>
              </a:rPr>
              <a:t>1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29704" name="TextBox 16"/>
          <p:cNvSpPr txBox="1">
            <a:spLocks noChangeArrowheads="1"/>
          </p:cNvSpPr>
          <p:nvPr/>
        </p:nvSpPr>
        <p:spPr bwMode="auto">
          <a:xfrm>
            <a:off x="4346575" y="1838325"/>
            <a:ext cx="46196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latin typeface="Verdana" pitchFamily="34" charset="0"/>
              </a:rPr>
              <a:t>=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29705" name="TextBox 17"/>
          <p:cNvSpPr txBox="1">
            <a:spLocks noChangeArrowheads="1"/>
          </p:cNvSpPr>
          <p:nvPr/>
        </p:nvSpPr>
        <p:spPr bwMode="auto">
          <a:xfrm>
            <a:off x="4908550" y="1630363"/>
            <a:ext cx="550863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en-US" sz="2500" b="1" baseline="-25000">
                <a:solidFill>
                  <a:srgbClr val="C00000"/>
                </a:solidFill>
                <a:latin typeface="Verdana" pitchFamily="34" charset="0"/>
              </a:rPr>
              <a:t>2</a:t>
            </a:r>
            <a:endParaRPr lang="ru-RU" sz="2500">
              <a:latin typeface="Calibri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4875213" y="2108200"/>
            <a:ext cx="63023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07" name="TextBox 19"/>
          <p:cNvSpPr txBox="1">
            <a:spLocks noChangeArrowheads="1"/>
          </p:cNvSpPr>
          <p:nvPr/>
        </p:nvSpPr>
        <p:spPr bwMode="auto">
          <a:xfrm>
            <a:off x="4875213" y="2062163"/>
            <a:ext cx="56197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en-US" sz="2500" b="1" baseline="-25000">
                <a:solidFill>
                  <a:srgbClr val="0000FF"/>
                </a:solidFill>
                <a:latin typeface="Verdana" pitchFamily="34" charset="0"/>
              </a:rPr>
              <a:t>2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50825" y="2968625"/>
            <a:ext cx="8642350" cy="1246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Действительно:</a:t>
            </a:r>
            <a:endParaRPr lang="en-US" sz="2500">
              <a:latin typeface="Verdana" pitchFamily="34" charset="0"/>
            </a:endParaRPr>
          </a:p>
          <a:p>
            <a:pPr algn="ctr"/>
            <a:endParaRPr lang="en-US" sz="2500">
              <a:latin typeface="Verdana" pitchFamily="34" charset="0"/>
            </a:endParaRPr>
          </a:p>
          <a:p>
            <a:pPr algn="ctr"/>
            <a:endParaRPr lang="en-US" sz="2500">
              <a:latin typeface="Verdana" pitchFamily="34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760663" y="3311525"/>
            <a:ext cx="550862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en-US" sz="2500" b="1" baseline="-25000">
                <a:solidFill>
                  <a:srgbClr val="C00000"/>
                </a:solidFill>
                <a:latin typeface="Verdana" pitchFamily="34" charset="0"/>
              </a:rPr>
              <a:t>2</a:t>
            </a:r>
            <a:endParaRPr lang="ru-RU" sz="2500">
              <a:latin typeface="Calibri" pitchFamily="34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2727325" y="3789363"/>
            <a:ext cx="63023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727325" y="3743325"/>
            <a:ext cx="56038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en-US" sz="2500" b="1" baseline="-25000">
                <a:solidFill>
                  <a:srgbClr val="0000FF"/>
                </a:solidFill>
                <a:latin typeface="Verdana" pitchFamily="34" charset="0"/>
              </a:rPr>
              <a:t>2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446463" y="3536950"/>
            <a:ext cx="461962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latin typeface="Verdana" pitchFamily="34" charset="0"/>
              </a:rPr>
              <a:t>=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008438" y="3330575"/>
            <a:ext cx="1104900" cy="4762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 </a:t>
            </a:r>
            <a:r>
              <a:rPr lang="ru-RU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· </a:t>
            </a:r>
            <a:r>
              <a:rPr lang="ru-RU" sz="2500" b="1" i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en-US" sz="2500" b="1" baseline="-25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endParaRPr lang="ru-RU" sz="2500" dirty="0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75100" y="3762375"/>
            <a:ext cx="1114425" cy="4762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 </a:t>
            </a:r>
            <a:r>
              <a:rPr lang="ru-RU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· </a:t>
            </a:r>
            <a:r>
              <a:rPr lang="en-US" sz="2500" b="1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</a:t>
            </a:r>
            <a:r>
              <a:rPr lang="en-US" sz="2500" b="1" baseline="-25000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endParaRPr lang="ru-RU" sz="2500" dirty="0">
              <a:latin typeface="+mn-lt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3975100" y="3806825"/>
            <a:ext cx="112553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5087938" y="3536950"/>
            <a:ext cx="461962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latin typeface="Verdana" pitchFamily="34" charset="0"/>
              </a:rPr>
              <a:t>=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583238" y="3330575"/>
            <a:ext cx="5524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 b="1" baseline="-25000">
                <a:solidFill>
                  <a:srgbClr val="C00000"/>
                </a:solidFill>
                <a:latin typeface="Verdana" pitchFamily="34" charset="0"/>
              </a:rPr>
              <a:t>1</a:t>
            </a:r>
            <a:endParaRPr lang="ru-RU" sz="2500">
              <a:latin typeface="Calibri" pitchFamily="34" charset="0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5549900" y="3806825"/>
            <a:ext cx="63023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549900" y="3762375"/>
            <a:ext cx="5619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 baseline="-25000">
                <a:solidFill>
                  <a:srgbClr val="0000FF"/>
                </a:solidFill>
                <a:latin typeface="Verdana" pitchFamily="34" charset="0"/>
              </a:rPr>
              <a:t>1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50825" y="4284663"/>
            <a:ext cx="8642350" cy="21685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</a:rPr>
              <a:t>И наоборот,</a:t>
            </a:r>
          </a:p>
          <a:p>
            <a:pPr algn="ctr"/>
            <a:r>
              <a:rPr lang="ru-RU" sz="2500">
                <a:latin typeface="Verdana" pitchFamily="34" charset="0"/>
              </a:rPr>
              <a:t>предположим, что частное величин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>
                <a:latin typeface="Verdana" pitchFamily="34" charset="0"/>
              </a:rPr>
              <a:t> и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>
                <a:latin typeface="Verdana" pitchFamily="34" charset="0"/>
              </a:rPr>
              <a:t> постоянно, скажем,</a:t>
            </a:r>
            <a:endParaRPr lang="en-US" sz="2500">
              <a:latin typeface="Verdana" pitchFamily="34" charset="0"/>
            </a:endParaRPr>
          </a:p>
          <a:p>
            <a:pPr algn="ctr"/>
            <a:endParaRPr lang="en-US" sz="2500">
              <a:latin typeface="Verdana" pitchFamily="34" charset="0"/>
            </a:endParaRPr>
          </a:p>
          <a:p>
            <a:pPr algn="ctr"/>
            <a:endParaRPr lang="en-US" sz="2500">
              <a:latin typeface="Verdana" pitchFamily="34" charset="0"/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3840163" y="5562600"/>
            <a:ext cx="4000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endParaRPr lang="ru-RU" sz="2500">
              <a:latin typeface="Calibri" pitchFamily="34" charset="0"/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3716338" y="6038850"/>
            <a:ext cx="63023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3806825" y="5994400"/>
            <a:ext cx="4095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4346575" y="5788025"/>
            <a:ext cx="46196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latin typeface="Verdana" pitchFamily="34" charset="0"/>
              </a:rPr>
              <a:t>=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775200" y="5768975"/>
            <a:ext cx="525463" cy="4778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</a:t>
            </a:r>
            <a:endParaRPr lang="ru-RU" sz="25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24" grpId="0"/>
      <p:bldP spid="25" grpId="0"/>
      <p:bldP spid="26" grpId="0"/>
      <p:bldP spid="28" grpId="0"/>
      <p:bldP spid="29" grpId="0"/>
      <p:bldP spid="30" grpId="0"/>
      <p:bldP spid="32" grpId="0"/>
      <p:bldP spid="33" grpId="0" animBg="1"/>
      <p:bldP spid="45" grpId="0"/>
      <p:bldP spid="47" grpId="0"/>
      <p:bldP spid="48" grpId="0"/>
      <p:bldP spid="5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30723" name="TextBox 9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</a:rPr>
              <a:t>Характеристическое свойство прямо пропорциональных величин</a:t>
            </a:r>
          </a:p>
        </p:txBody>
      </p:sp>
      <p:sp>
        <p:nvSpPr>
          <p:cNvPr id="30724" name="TextBox 12"/>
          <p:cNvSpPr txBox="1">
            <a:spLocks noChangeArrowheads="1"/>
          </p:cNvSpPr>
          <p:nvPr/>
        </p:nvSpPr>
        <p:spPr bwMode="auto">
          <a:xfrm>
            <a:off x="250825" y="1268413"/>
            <a:ext cx="8642350" cy="14001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Рассмотрим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 b="1" baseline="-25000">
                <a:solidFill>
                  <a:srgbClr val="C00000"/>
                </a:solidFill>
                <a:latin typeface="Verdana" pitchFamily="34" charset="0"/>
              </a:rPr>
              <a:t>1</a:t>
            </a:r>
            <a:r>
              <a:rPr lang="en-US" sz="2500">
                <a:latin typeface="Calibri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и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en-US" sz="2500" b="1" baseline="-25000">
                <a:solidFill>
                  <a:srgbClr val="C00000"/>
                </a:solidFill>
                <a:latin typeface="Verdana" pitchFamily="34" charset="0"/>
              </a:rPr>
              <a:t>2</a:t>
            </a:r>
            <a:r>
              <a:rPr lang="en-US" sz="2500">
                <a:latin typeface="Calibri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– два значения величины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>
                <a:latin typeface="Verdana" pitchFamily="34" charset="0"/>
              </a:rPr>
              <a:t>;</a:t>
            </a:r>
            <a:endParaRPr lang="en-US" sz="2500">
              <a:latin typeface="Verdana" pitchFamily="34" charset="0"/>
            </a:endParaRPr>
          </a:p>
          <a:p>
            <a:pPr algn="ctr"/>
            <a:endParaRPr lang="ru-RU" sz="10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а так же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 baseline="-25000">
                <a:solidFill>
                  <a:srgbClr val="0000FF"/>
                </a:solidFill>
                <a:latin typeface="Verdana" pitchFamily="34" charset="0"/>
              </a:rPr>
              <a:t>1</a:t>
            </a:r>
            <a:r>
              <a:rPr lang="ru-RU" sz="2500">
                <a:latin typeface="Verdana" pitchFamily="34" charset="0"/>
              </a:rPr>
              <a:t> и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en-US" sz="2500" b="1" baseline="-25000">
                <a:solidFill>
                  <a:srgbClr val="0000FF"/>
                </a:solidFill>
                <a:latin typeface="Verdana" pitchFamily="34" charset="0"/>
              </a:rPr>
              <a:t>2</a:t>
            </a:r>
            <a:r>
              <a:rPr lang="ru-RU" sz="2500">
                <a:latin typeface="Verdana" pitchFamily="34" charset="0"/>
              </a:rPr>
              <a:t> – соответствующие им</a:t>
            </a:r>
            <a:endParaRPr lang="en-US" sz="25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значения величины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50825" y="2708275"/>
            <a:ext cx="8642350" cy="124777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Убедимся, что если</a:t>
            </a:r>
            <a:endParaRPr lang="en-US" sz="2500">
              <a:latin typeface="Verdana" pitchFamily="34" charset="0"/>
            </a:endParaRPr>
          </a:p>
          <a:p>
            <a:pPr algn="ctr"/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en-US" sz="2500" b="1" baseline="-25000">
                <a:solidFill>
                  <a:srgbClr val="C00000"/>
                </a:solidFill>
                <a:latin typeface="Verdana" pitchFamily="34" charset="0"/>
              </a:rPr>
              <a:t>2</a:t>
            </a:r>
            <a:r>
              <a:rPr lang="ru-RU" sz="2500">
                <a:latin typeface="Verdana" pitchFamily="34" charset="0"/>
              </a:rPr>
              <a:t> = </a:t>
            </a:r>
            <a:r>
              <a:rPr lang="ru-RU" sz="2500" b="1">
                <a:solidFill>
                  <a:srgbClr val="215968"/>
                </a:solidFill>
                <a:latin typeface="Verdana" pitchFamily="34" charset="0"/>
              </a:rPr>
              <a:t>k</a:t>
            </a:r>
            <a:r>
              <a:rPr lang="en-US" sz="2500" b="1">
                <a:solidFill>
                  <a:srgbClr val="215968"/>
                </a:solidFill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·</a:t>
            </a:r>
            <a:r>
              <a:rPr lang="en-US" sz="2500">
                <a:latin typeface="Verdana" pitchFamily="34" charset="0"/>
              </a:rPr>
              <a:t>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 b="1" baseline="-25000">
                <a:solidFill>
                  <a:srgbClr val="C00000"/>
                </a:solidFill>
                <a:latin typeface="Verdana" pitchFamily="34" charset="0"/>
              </a:rPr>
              <a:t>1</a:t>
            </a:r>
            <a:r>
              <a:rPr lang="ru-RU" sz="2500">
                <a:latin typeface="Verdana" pitchFamily="34" charset="0"/>
              </a:rPr>
              <a:t>,</a:t>
            </a:r>
            <a:endParaRPr lang="en-US" sz="25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то и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en-US" sz="2500" b="1" baseline="-25000">
                <a:solidFill>
                  <a:srgbClr val="0000FF"/>
                </a:solidFill>
                <a:latin typeface="Verdana" pitchFamily="34" charset="0"/>
              </a:rPr>
              <a:t>2</a:t>
            </a:r>
            <a:r>
              <a:rPr lang="ru-RU" sz="2500">
                <a:latin typeface="Verdana" pitchFamily="34" charset="0"/>
              </a:rPr>
              <a:t> = </a:t>
            </a:r>
            <a:r>
              <a:rPr lang="ru-RU" sz="2500" b="1">
                <a:solidFill>
                  <a:srgbClr val="215968"/>
                </a:solidFill>
                <a:latin typeface="Verdana" pitchFamily="34" charset="0"/>
              </a:rPr>
              <a:t>k</a:t>
            </a:r>
            <a:r>
              <a:rPr lang="en-US" sz="2500" b="1">
                <a:solidFill>
                  <a:srgbClr val="215968"/>
                </a:solidFill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·</a:t>
            </a:r>
            <a:r>
              <a:rPr lang="en-US" sz="2500">
                <a:latin typeface="Verdana" pitchFamily="34" charset="0"/>
              </a:rPr>
              <a:t>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 baseline="-25000">
                <a:solidFill>
                  <a:srgbClr val="0000FF"/>
                </a:solidFill>
                <a:latin typeface="Verdana" pitchFamily="34" charset="0"/>
              </a:rPr>
              <a:t>1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250825" y="4014788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Так как</a:t>
            </a:r>
          </a:p>
          <a:p>
            <a:pPr algn="ctr"/>
            <a:endParaRPr lang="ru-RU" sz="2500">
              <a:latin typeface="Verdana" pitchFamily="34" charset="0"/>
            </a:endParaRPr>
          </a:p>
          <a:p>
            <a:pPr algn="ctr"/>
            <a:endParaRPr lang="ru-RU" sz="2500">
              <a:latin typeface="Verdana" pitchFamily="34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184275" y="4329113"/>
            <a:ext cx="5524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 b="1" baseline="-25000">
                <a:solidFill>
                  <a:srgbClr val="C00000"/>
                </a:solidFill>
                <a:latin typeface="Verdana" pitchFamily="34" charset="0"/>
              </a:rPr>
              <a:t>1</a:t>
            </a:r>
            <a:endParaRPr lang="ru-RU" sz="2500">
              <a:latin typeface="Calibri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150938" y="4805363"/>
            <a:ext cx="63023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150938" y="4760913"/>
            <a:ext cx="56197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 baseline="-25000">
                <a:solidFill>
                  <a:srgbClr val="0000FF"/>
                </a:solidFill>
                <a:latin typeface="Verdana" pitchFamily="34" charset="0"/>
              </a:rPr>
              <a:t>1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614738" y="4346575"/>
            <a:ext cx="55245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en-US" sz="2500" b="1" baseline="-25000">
                <a:solidFill>
                  <a:srgbClr val="C00000"/>
                </a:solidFill>
                <a:latin typeface="Verdana" pitchFamily="34" charset="0"/>
              </a:rPr>
              <a:t>2</a:t>
            </a:r>
            <a:endParaRPr lang="ru-RU" sz="2500">
              <a:latin typeface="Calibri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3581400" y="4824413"/>
            <a:ext cx="63023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581400" y="4778375"/>
            <a:ext cx="56197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en-US" sz="2500" b="1" baseline="-25000">
                <a:solidFill>
                  <a:srgbClr val="0000FF"/>
                </a:solidFill>
                <a:latin typeface="Verdana" pitchFamily="34" charset="0"/>
              </a:rPr>
              <a:t>2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1863725" y="4554538"/>
            <a:ext cx="46196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latin typeface="Verdana" pitchFamily="34" charset="0"/>
              </a:rPr>
              <a:t>=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292350" y="4535488"/>
            <a:ext cx="1057275" cy="4778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500" b="1">
                <a:solidFill>
                  <a:srgbClr val="E46C0A"/>
                </a:solidFill>
                <a:latin typeface="Verdana" pitchFamily="34" charset="0"/>
              </a:rPr>
              <a:t>m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</a:rPr>
              <a:t> </a:t>
            </a:r>
            <a:r>
              <a:rPr lang="en-US" sz="2500" b="1">
                <a:solidFill>
                  <a:srgbClr val="E46C0A"/>
                </a:solidFill>
                <a:latin typeface="Verdana" pitchFamily="34" charset="0"/>
              </a:rPr>
              <a:t>  </a:t>
            </a:r>
            <a:r>
              <a:rPr lang="ru-RU" sz="2500">
                <a:latin typeface="Verdana" pitchFamily="34" charset="0"/>
              </a:rPr>
              <a:t>и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4257675" y="4554538"/>
            <a:ext cx="46196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latin typeface="Verdana" pitchFamily="34" charset="0"/>
              </a:rPr>
              <a:t>=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686300" y="4535488"/>
            <a:ext cx="3467100" cy="4778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500" b="1">
                <a:solidFill>
                  <a:srgbClr val="E46C0A"/>
                </a:solidFill>
                <a:latin typeface="Verdana" pitchFamily="34" charset="0"/>
              </a:rPr>
              <a:t>m</a:t>
            </a:r>
            <a:r>
              <a:rPr lang="en-US" sz="2500">
                <a:latin typeface="Verdana" pitchFamily="34" charset="0"/>
              </a:rPr>
              <a:t>, </a:t>
            </a:r>
            <a:r>
              <a:rPr lang="ru-RU" sz="2500">
                <a:latin typeface="Verdana" pitchFamily="34" charset="0"/>
              </a:rPr>
              <a:t>то</a:t>
            </a:r>
            <a:r>
              <a:rPr lang="en-US" sz="2500">
                <a:latin typeface="Verdana" pitchFamily="34" charset="0"/>
              </a:rPr>
              <a:t>                   .</a:t>
            </a:r>
            <a:r>
              <a:rPr lang="ru-RU" sz="2500">
                <a:latin typeface="Verdana" pitchFamily="34" charset="0"/>
              </a:rPr>
              <a:t> 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5819775" y="4329113"/>
            <a:ext cx="5524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 b="1" baseline="-25000">
                <a:solidFill>
                  <a:srgbClr val="C00000"/>
                </a:solidFill>
                <a:latin typeface="Verdana" pitchFamily="34" charset="0"/>
              </a:rPr>
              <a:t>1</a:t>
            </a:r>
            <a:endParaRPr lang="ru-RU" sz="2500">
              <a:latin typeface="Calibri" pitchFamily="34" charset="0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5786438" y="4805363"/>
            <a:ext cx="63023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5786438" y="4760913"/>
            <a:ext cx="56197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 baseline="-25000">
                <a:solidFill>
                  <a:srgbClr val="0000FF"/>
                </a:solidFill>
                <a:latin typeface="Verdana" pitchFamily="34" charset="0"/>
              </a:rPr>
              <a:t>1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6507163" y="4554538"/>
            <a:ext cx="4619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latin typeface="Verdana" pitchFamily="34" charset="0"/>
              </a:rPr>
              <a:t>=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7069138" y="4346575"/>
            <a:ext cx="550862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en-US" sz="2500" b="1" baseline="-25000">
                <a:solidFill>
                  <a:srgbClr val="C00000"/>
                </a:solidFill>
                <a:latin typeface="Verdana" pitchFamily="34" charset="0"/>
              </a:rPr>
              <a:t>2</a:t>
            </a:r>
            <a:endParaRPr lang="ru-RU" sz="2500">
              <a:latin typeface="Calibri" pitchFamily="34" charset="0"/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7035800" y="4824413"/>
            <a:ext cx="63023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7035800" y="4778375"/>
            <a:ext cx="56038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en-US" sz="2500" b="1" baseline="-25000">
                <a:solidFill>
                  <a:srgbClr val="0000FF"/>
                </a:solidFill>
                <a:latin typeface="Verdana" pitchFamily="34" charset="0"/>
              </a:rPr>
              <a:t>2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250825" y="53324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Поменяем местами</a:t>
            </a:r>
            <a:r>
              <a:rPr lang="en-US" sz="2500">
                <a:latin typeface="Verdana" pitchFamily="34" charset="0"/>
              </a:rPr>
              <a:t>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 b="1" baseline="-25000">
                <a:solidFill>
                  <a:srgbClr val="C00000"/>
                </a:solidFill>
                <a:latin typeface="Verdana" pitchFamily="34" charset="0"/>
              </a:rPr>
              <a:t>1</a:t>
            </a:r>
            <a:r>
              <a:rPr lang="en-US" sz="2500"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и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en-US" sz="2500" b="1" baseline="-25000">
                <a:solidFill>
                  <a:srgbClr val="0000FF"/>
                </a:solidFill>
                <a:latin typeface="Verdana" pitchFamily="34" charset="0"/>
              </a:rPr>
              <a:t>2</a:t>
            </a:r>
            <a:r>
              <a:rPr lang="en-US" sz="2500">
                <a:latin typeface="Verdana" pitchFamily="34" charset="0"/>
              </a:rPr>
              <a:t>, </a:t>
            </a:r>
            <a:r>
              <a:rPr lang="ru-RU" sz="2500">
                <a:latin typeface="Verdana" pitchFamily="34" charset="0"/>
              </a:rPr>
              <a:t>получим</a:t>
            </a:r>
            <a:endParaRPr lang="en-US" sz="2500">
              <a:latin typeface="Verdana" pitchFamily="34" charset="0"/>
            </a:endParaRPr>
          </a:p>
          <a:p>
            <a:pPr algn="ctr"/>
            <a:endParaRPr lang="ru-RU" sz="2500">
              <a:latin typeface="Verdana" pitchFamily="34" charset="0"/>
            </a:endParaRPr>
          </a:p>
          <a:p>
            <a:pPr algn="ctr"/>
            <a:endParaRPr lang="ru-RU" sz="2500">
              <a:latin typeface="Verdana" pitchFamily="34" charset="0"/>
            </a:endParaRP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4784725" y="5648325"/>
            <a:ext cx="5619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en-US" sz="2500" b="1" baseline="-25000">
                <a:solidFill>
                  <a:srgbClr val="0000FF"/>
                </a:solidFill>
                <a:latin typeface="Verdana" pitchFamily="34" charset="0"/>
              </a:rPr>
              <a:t>2</a:t>
            </a:r>
            <a:endParaRPr lang="ru-RU" sz="2500">
              <a:latin typeface="Calibri" pitchFamily="34" charset="0"/>
            </a:endParaRPr>
          </a:p>
        </p:txBody>
      </p:sp>
      <p:cxnSp>
        <p:nvCxnSpPr>
          <p:cNvPr id="64" name="Прямая соединительная линия 63"/>
          <p:cNvCxnSpPr/>
          <p:nvPr/>
        </p:nvCxnSpPr>
        <p:spPr>
          <a:xfrm>
            <a:off x="4751388" y="6124575"/>
            <a:ext cx="63023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4751388" y="6080125"/>
            <a:ext cx="5619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 baseline="-25000">
                <a:solidFill>
                  <a:srgbClr val="0000FF"/>
                </a:solidFill>
                <a:latin typeface="Verdana" pitchFamily="34" charset="0"/>
              </a:rPr>
              <a:t>1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4313238" y="5872163"/>
            <a:ext cx="46196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latin typeface="Verdana" pitchFamily="34" charset="0"/>
              </a:rPr>
              <a:t>=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3705225" y="5634038"/>
            <a:ext cx="552450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en-US" sz="2500" b="1" baseline="-25000">
                <a:solidFill>
                  <a:srgbClr val="C00000"/>
                </a:solidFill>
                <a:latin typeface="Verdana" pitchFamily="34" charset="0"/>
              </a:rPr>
              <a:t>2</a:t>
            </a:r>
            <a:endParaRPr lang="ru-RU" sz="2500">
              <a:latin typeface="Calibri" pitchFamily="34" charset="0"/>
            </a:endParaRPr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>
            <a:off x="3671888" y="6111875"/>
            <a:ext cx="63023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3671888" y="6065838"/>
            <a:ext cx="56197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 b="1" baseline="-25000">
                <a:solidFill>
                  <a:srgbClr val="C00000"/>
                </a:solidFill>
                <a:latin typeface="Verdana" pitchFamily="34" charset="0"/>
              </a:rPr>
              <a:t>1</a:t>
            </a:r>
            <a:endParaRPr lang="ru-RU" sz="25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" grpId="0"/>
      <p:bldP spid="16" grpId="0"/>
      <p:bldP spid="18" grpId="0"/>
      <p:bldP spid="20" grpId="0"/>
      <p:bldP spid="36" grpId="0"/>
      <p:bldP spid="37" grpId="0"/>
      <p:bldP spid="38" grpId="0"/>
      <p:bldP spid="39" grpId="0"/>
      <p:bldP spid="40" grpId="0"/>
      <p:bldP spid="42" grpId="0"/>
      <p:bldP spid="43" grpId="0"/>
      <p:bldP spid="44" grpId="0"/>
      <p:bldP spid="50" grpId="0"/>
      <p:bldP spid="52" grpId="0" animBg="1"/>
      <p:bldP spid="63" grpId="0"/>
      <p:bldP spid="65" grpId="0"/>
      <p:bldP spid="66" grpId="0"/>
      <p:bldP spid="67" grpId="0"/>
      <p:bldP spid="6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31747" name="TextBox 9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</a:rPr>
              <a:t>Характеристическое свойство прямо пропорциональных величин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0825" y="1268413"/>
            <a:ext cx="8642350" cy="201612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Но поскольку</a:t>
            </a:r>
            <a:endParaRPr lang="en-US" sz="2500">
              <a:latin typeface="Verdana" pitchFamily="34" charset="0"/>
            </a:endParaRPr>
          </a:p>
          <a:p>
            <a:pPr algn="ctr"/>
            <a:endParaRPr lang="en-US" sz="2500">
              <a:latin typeface="Verdana" pitchFamily="34" charset="0"/>
            </a:endParaRPr>
          </a:p>
          <a:p>
            <a:pPr algn="ctr"/>
            <a:endParaRPr lang="en-US" sz="25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или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en-US" sz="2500" b="1" baseline="-25000">
                <a:solidFill>
                  <a:srgbClr val="0000FF"/>
                </a:solidFill>
                <a:latin typeface="Verdana" pitchFamily="34" charset="0"/>
              </a:rPr>
              <a:t>2</a:t>
            </a:r>
            <a:r>
              <a:rPr lang="ru-RU" sz="2500">
                <a:latin typeface="Verdana" pitchFamily="34" charset="0"/>
              </a:rPr>
              <a:t> = </a:t>
            </a:r>
            <a:r>
              <a:rPr lang="ru-RU" sz="2500" b="1">
                <a:solidFill>
                  <a:srgbClr val="215968"/>
                </a:solidFill>
                <a:latin typeface="Verdana" pitchFamily="34" charset="0"/>
              </a:rPr>
              <a:t>k</a:t>
            </a:r>
            <a:r>
              <a:rPr lang="en-US" sz="2500" b="1">
                <a:solidFill>
                  <a:srgbClr val="E46C0A"/>
                </a:solidFill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·</a:t>
            </a:r>
            <a:r>
              <a:rPr lang="en-US" sz="2500">
                <a:latin typeface="Verdana" pitchFamily="34" charset="0"/>
              </a:rPr>
              <a:t>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en-US" sz="2500" b="1" baseline="-25000">
                <a:solidFill>
                  <a:srgbClr val="0000FF"/>
                </a:solidFill>
                <a:latin typeface="Verdana" pitchFamily="34" charset="0"/>
              </a:rPr>
              <a:t>1</a:t>
            </a:r>
            <a:r>
              <a:rPr lang="ru-RU" sz="2500">
                <a:latin typeface="Verdana" pitchFamily="34" charset="0"/>
              </a:rPr>
              <a:t>,</a:t>
            </a:r>
            <a:endParaRPr lang="en-US" sz="25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в чём и требовалось убедиться.</a:t>
            </a:r>
          </a:p>
        </p:txBody>
      </p:sp>
      <p:sp>
        <p:nvSpPr>
          <p:cNvPr id="31749" name="TextBox 2"/>
          <p:cNvSpPr txBox="1">
            <a:spLocks noChangeArrowheads="1"/>
          </p:cNvSpPr>
          <p:nvPr/>
        </p:nvSpPr>
        <p:spPr bwMode="auto">
          <a:xfrm>
            <a:off x="2787650" y="1584325"/>
            <a:ext cx="55086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en-US" sz="2500" b="1" baseline="-25000">
                <a:solidFill>
                  <a:srgbClr val="C00000"/>
                </a:solidFill>
                <a:latin typeface="Verdana" pitchFamily="34" charset="0"/>
              </a:rPr>
              <a:t>2</a:t>
            </a:r>
            <a:endParaRPr lang="ru-RU" sz="2500">
              <a:latin typeface="Calibri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754313" y="2060575"/>
            <a:ext cx="62865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51" name="TextBox 15"/>
          <p:cNvSpPr txBox="1">
            <a:spLocks noChangeArrowheads="1"/>
          </p:cNvSpPr>
          <p:nvPr/>
        </p:nvSpPr>
        <p:spPr bwMode="auto">
          <a:xfrm>
            <a:off x="2754313" y="2016125"/>
            <a:ext cx="5603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en-US" sz="2500" b="1" baseline="-25000">
                <a:solidFill>
                  <a:srgbClr val="C00000"/>
                </a:solidFill>
                <a:latin typeface="Verdana" pitchFamily="34" charset="0"/>
              </a:rPr>
              <a:t>1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31752" name="TextBox 17"/>
          <p:cNvSpPr txBox="1">
            <a:spLocks noChangeArrowheads="1"/>
          </p:cNvSpPr>
          <p:nvPr/>
        </p:nvSpPr>
        <p:spPr bwMode="auto">
          <a:xfrm>
            <a:off x="5216525" y="1601788"/>
            <a:ext cx="56197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en-US" sz="2500" b="1" baseline="-25000">
                <a:solidFill>
                  <a:srgbClr val="0000FF"/>
                </a:solidFill>
                <a:latin typeface="Verdana" pitchFamily="34" charset="0"/>
              </a:rPr>
              <a:t>2</a:t>
            </a:r>
            <a:endParaRPr lang="ru-RU" sz="2500">
              <a:latin typeface="Calibri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5183188" y="2079625"/>
            <a:ext cx="63023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54" name="TextBox 19"/>
          <p:cNvSpPr txBox="1">
            <a:spLocks noChangeArrowheads="1"/>
          </p:cNvSpPr>
          <p:nvPr/>
        </p:nvSpPr>
        <p:spPr bwMode="auto">
          <a:xfrm>
            <a:off x="5183188" y="2033588"/>
            <a:ext cx="56197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en-US" sz="2500" b="1" baseline="-25000">
                <a:solidFill>
                  <a:srgbClr val="0000FF"/>
                </a:solidFill>
                <a:latin typeface="Verdana" pitchFamily="34" charset="0"/>
              </a:rPr>
              <a:t>1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31755" name="TextBox 35"/>
          <p:cNvSpPr txBox="1">
            <a:spLocks noChangeArrowheads="1"/>
          </p:cNvSpPr>
          <p:nvPr/>
        </p:nvSpPr>
        <p:spPr bwMode="auto">
          <a:xfrm>
            <a:off x="3465513" y="1808163"/>
            <a:ext cx="46196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latin typeface="Verdana" pitchFamily="34" charset="0"/>
              </a:rPr>
              <a:t>=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94138" y="1790700"/>
            <a:ext cx="1298575" cy="4778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500" b="1">
                <a:solidFill>
                  <a:srgbClr val="215968"/>
                </a:solidFill>
                <a:latin typeface="Verdana" pitchFamily="34" charset="0"/>
              </a:rPr>
              <a:t>k</a:t>
            </a:r>
            <a:r>
              <a:rPr lang="en-US" sz="2500">
                <a:latin typeface="Verdana" pitchFamily="34" charset="0"/>
              </a:rPr>
              <a:t>, </a:t>
            </a:r>
            <a:r>
              <a:rPr lang="ru-RU" sz="2500">
                <a:latin typeface="Verdana" pitchFamily="34" charset="0"/>
              </a:rPr>
              <a:t>то и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31757" name="TextBox 37"/>
          <p:cNvSpPr txBox="1">
            <a:spLocks noChangeArrowheads="1"/>
          </p:cNvSpPr>
          <p:nvPr/>
        </p:nvSpPr>
        <p:spPr bwMode="auto">
          <a:xfrm>
            <a:off x="5859463" y="1808163"/>
            <a:ext cx="46196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latin typeface="Verdana" pitchFamily="34" charset="0"/>
              </a:rPr>
              <a:t>=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288088" y="1790700"/>
            <a:ext cx="398462" cy="4778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</a:t>
            </a:r>
            <a:endParaRPr lang="ru-RU" sz="2500" dirty="0">
              <a:latin typeface="+mn-lt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50825" y="3348038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Можно утверждать следующее: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0825" y="3897313"/>
            <a:ext cx="8642350" cy="278447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Если величины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 b="1">
                <a:latin typeface="Verdana" pitchFamily="34" charset="0"/>
              </a:rPr>
              <a:t> и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>
                <a:latin typeface="Verdana" pitchFamily="34" charset="0"/>
              </a:rPr>
              <a:t> прямо пропорциональны, то они связаны между собой формулой</a:t>
            </a:r>
          </a:p>
          <a:p>
            <a:pPr algn="ctr"/>
            <a:endParaRPr lang="ru-RU" sz="2500" b="1">
              <a:latin typeface="Verdana" pitchFamily="34" charset="0"/>
            </a:endParaRPr>
          </a:p>
          <a:p>
            <a:pPr algn="ctr"/>
            <a:endParaRPr lang="ru-RU" sz="2500" b="1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или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 b="1">
                <a:latin typeface="Verdana" pitchFamily="34" charset="0"/>
              </a:rPr>
              <a:t> = </a:t>
            </a:r>
            <a:r>
              <a:rPr lang="en-US" sz="2500" b="1">
                <a:solidFill>
                  <a:srgbClr val="E46C0A"/>
                </a:solidFill>
                <a:latin typeface="Verdana" pitchFamily="34" charset="0"/>
              </a:rPr>
              <a:t>m</a:t>
            </a:r>
            <a:r>
              <a:rPr lang="ru-RU" sz="2500">
                <a:latin typeface="Verdana" pitchFamily="34" charset="0"/>
              </a:rPr>
              <a:t> ·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>
                <a:latin typeface="Verdana" pitchFamily="34" charset="0"/>
              </a:rPr>
              <a:t>,</a:t>
            </a:r>
          </a:p>
          <a:p>
            <a:pPr algn="ctr"/>
            <a:r>
              <a:rPr lang="ru-RU" sz="2500" b="1">
                <a:latin typeface="Verdana" pitchFamily="34" charset="0"/>
              </a:rPr>
              <a:t>где </a:t>
            </a:r>
            <a:r>
              <a:rPr lang="en-US" sz="2500" b="1">
                <a:solidFill>
                  <a:srgbClr val="E46C0A"/>
                </a:solidFill>
                <a:latin typeface="Verdana" pitchFamily="34" charset="0"/>
              </a:rPr>
              <a:t>m</a:t>
            </a:r>
            <a:r>
              <a:rPr lang="ru-RU" sz="2500" b="1">
                <a:latin typeface="Verdana" pitchFamily="34" charset="0"/>
              </a:rPr>
              <a:t> – некоторая постоянная величина.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3840163" y="5003800"/>
            <a:ext cx="40005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endParaRPr lang="ru-RU" sz="2500">
              <a:latin typeface="Calibri" pitchFamily="34" charset="0"/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3716338" y="5481638"/>
            <a:ext cx="63023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3806825" y="5435600"/>
            <a:ext cx="40957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4346575" y="5229225"/>
            <a:ext cx="46196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latin typeface="Verdana" pitchFamily="34" charset="0"/>
              </a:rPr>
              <a:t>=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75200" y="5211763"/>
            <a:ext cx="639763" cy="4762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</a:t>
            </a:r>
            <a:r>
              <a:rPr lang="ru-RU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endParaRPr lang="ru-RU" sz="25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45" grpId="0" animBg="1"/>
      <p:bldP spid="46" grpId="0"/>
      <p:bldP spid="48" grpId="0"/>
      <p:bldP spid="51" grpId="0"/>
      <p:bldP spid="5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32771" name="TextBox 22"/>
          <p:cNvSpPr txBox="1">
            <a:spLocks noChangeArrowheads="1"/>
          </p:cNvSpPr>
          <p:nvPr/>
        </p:nvSpPr>
        <p:spPr bwMode="auto">
          <a:xfrm>
            <a:off x="250825" y="1266825"/>
            <a:ext cx="8642350" cy="1246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Известно, что длина пути составляет 360 км. Зависимость скорости и времени движения</a:t>
            </a:r>
          </a:p>
          <a:p>
            <a:pPr algn="ctr"/>
            <a:r>
              <a:rPr lang="ru-RU" sz="2500">
                <a:latin typeface="Verdana" pitchFamily="34" charset="0"/>
              </a:rPr>
              <a:t>на этом отрезке пути задана таблицей: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50825" y="3924300"/>
            <a:ext cx="8642350" cy="21701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Данные таблицы подчиняются зависимости:</a:t>
            </a:r>
          </a:p>
          <a:p>
            <a:pPr algn="ctr"/>
            <a:endParaRPr lang="ru-RU" sz="1000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если скорость движения уменьшить (увеличить) в некоторое число раз, то время движения увеличится (уменьшится) во столько же раз.</a:t>
            </a:r>
            <a:endParaRPr lang="en-US" sz="2500" b="1">
              <a:latin typeface="Verdana" pitchFamily="34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413" y="2589213"/>
            <a:ext cx="8640762" cy="11096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32774" name="TextBox 27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Обратно пропорциональные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величины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Если нам известно,</a:t>
            </a:r>
            <a:endParaRPr lang="en-US" sz="25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что скорость автомобиля составляет</a:t>
            </a:r>
            <a:r>
              <a:rPr lang="en-US" sz="2500"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60 км/ч,</a:t>
            </a:r>
            <a:endParaRPr lang="en-US" sz="25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то мы можем рассчитать пройденное</a:t>
            </a:r>
            <a:endParaRPr lang="en-US" sz="25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им расстояние</a:t>
            </a:r>
            <a:r>
              <a:rPr lang="en-US" sz="2500"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за любой отрезок времени: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Прямо пропорциональные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величины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2982913"/>
            <a:ext cx="8640763" cy="8509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3924300"/>
            <a:ext cx="8642350" cy="21701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Данные этой таблицы подчиняются зависимости:</a:t>
            </a:r>
            <a:endParaRPr lang="en-US" sz="2500">
              <a:latin typeface="Verdana" pitchFamily="34" charset="0"/>
            </a:endParaRPr>
          </a:p>
          <a:p>
            <a:pPr algn="ctr"/>
            <a:endParaRPr lang="en-US" sz="1000" b="1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если время</a:t>
            </a:r>
            <a:r>
              <a:rPr lang="en-US" sz="2500" b="1">
                <a:latin typeface="Verdana" pitchFamily="34" charset="0"/>
              </a:rPr>
              <a:t> </a:t>
            </a:r>
            <a:r>
              <a:rPr lang="ru-RU" sz="2500" b="1">
                <a:latin typeface="Verdana" pitchFamily="34" charset="0"/>
              </a:rPr>
              <a:t>увеличить (уменьшить)</a:t>
            </a:r>
            <a:endParaRPr lang="en-US" sz="2500" b="1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в некоторое число раз,</a:t>
            </a:r>
            <a:endParaRPr lang="en-US" sz="2500" b="1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то и расстояние</a:t>
            </a:r>
            <a:r>
              <a:rPr lang="en-US" sz="2500" b="1">
                <a:latin typeface="Verdana" pitchFamily="34" charset="0"/>
              </a:rPr>
              <a:t> </a:t>
            </a:r>
            <a:r>
              <a:rPr lang="ru-RU" sz="2500" b="1">
                <a:latin typeface="Verdana" pitchFamily="34" charset="0"/>
              </a:rPr>
              <a:t>увеличится (уменьшится)</a:t>
            </a:r>
            <a:endParaRPr lang="en-US" sz="2500" b="1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в</a:t>
            </a:r>
            <a:r>
              <a:rPr lang="en-US" sz="2500" b="1">
                <a:latin typeface="Verdana" pitchFamily="34" charset="0"/>
              </a:rPr>
              <a:t> </a:t>
            </a:r>
            <a:r>
              <a:rPr lang="ru-RU" sz="2500" b="1">
                <a:latin typeface="Verdana" pitchFamily="34" charset="0"/>
              </a:rPr>
              <a:t>это же число раз</a:t>
            </a:r>
            <a:r>
              <a:rPr lang="en-US" sz="2500" b="1">
                <a:latin typeface="Verdana" pitchFamily="34" charset="0"/>
              </a:rPr>
              <a:t>.</a:t>
            </a:r>
          </a:p>
        </p:txBody>
      </p:sp>
      <p:sp>
        <p:nvSpPr>
          <p:cNvPr id="15367" name="TextBox 15"/>
          <p:cNvSpPr txBox="1">
            <a:spLocks noChangeArrowheads="1"/>
          </p:cNvSpPr>
          <p:nvPr/>
        </p:nvSpPr>
        <p:spPr bwMode="auto">
          <a:xfrm>
            <a:off x="10782300" y="5457825"/>
            <a:ext cx="8640763" cy="2800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</a:rPr>
              <a:t>Данные этой таблицы подчиняются зависимости:</a:t>
            </a:r>
            <a:endParaRPr lang="en-US" sz="2200">
              <a:latin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</a:rPr>
              <a:t>если время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увеличить (уменьшить)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в некоторое число раз, то и расстояние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увеличится (уменьшится) в это же число раз</a:t>
            </a:r>
            <a:r>
              <a:rPr lang="en-US" sz="2200">
                <a:latin typeface="Verdana" pitchFamily="34" charset="0"/>
              </a:rPr>
              <a:t>.</a:t>
            </a:r>
          </a:p>
          <a:p>
            <a:pPr algn="ctr"/>
            <a:endParaRPr lang="en-US" sz="2200">
              <a:latin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</a:rPr>
              <a:t>то есть связь</a:t>
            </a:r>
          </a:p>
          <a:p>
            <a:pPr algn="ctr"/>
            <a:r>
              <a:rPr lang="ru-RU" sz="2200">
                <a:latin typeface="Verdana" pitchFamily="34" charset="0"/>
              </a:rPr>
              <a:t>между значениями времени и значениями расстояния можно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записать в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виде пропорции: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33795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Обратно пропорциональные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величины</a:t>
            </a:r>
          </a:p>
        </p:txBody>
      </p:sp>
      <p:sp>
        <p:nvSpPr>
          <p:cNvPr id="33796" name="TextBox 15"/>
          <p:cNvSpPr txBox="1">
            <a:spLocks noChangeArrowheads="1"/>
          </p:cNvSpPr>
          <p:nvPr/>
        </p:nvSpPr>
        <p:spPr bwMode="auto">
          <a:xfrm>
            <a:off x="250825" y="2432050"/>
            <a:ext cx="8642350" cy="1446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</a:rPr>
              <a:t>Связь между</a:t>
            </a:r>
          </a:p>
          <a:p>
            <a:pPr algn="ctr"/>
            <a:r>
              <a:rPr lang="ru-RU" sz="2200" b="1">
                <a:latin typeface="Verdana" pitchFamily="34" charset="0"/>
              </a:rPr>
              <a:t>значениями скорости</a:t>
            </a:r>
          </a:p>
          <a:p>
            <a:pPr algn="ctr"/>
            <a:r>
              <a:rPr lang="ru-RU" sz="2200">
                <a:latin typeface="Verdana" pitchFamily="34" charset="0"/>
              </a:rPr>
              <a:t>и </a:t>
            </a:r>
            <a:r>
              <a:rPr lang="ru-RU" sz="2200" b="1">
                <a:latin typeface="Verdana" pitchFamily="34" charset="0"/>
              </a:rPr>
              <a:t>значениями времени</a:t>
            </a:r>
          </a:p>
          <a:p>
            <a:pPr algn="ctr"/>
            <a:r>
              <a:rPr lang="ru-RU" sz="2200">
                <a:latin typeface="Verdana" pitchFamily="34" charset="0"/>
              </a:rPr>
              <a:t>можно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записать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в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виде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</a:rPr>
              <a:t>пропорции</a:t>
            </a:r>
            <a:r>
              <a:rPr lang="ru-RU" sz="2200">
                <a:latin typeface="Verdana" pitchFamily="34" charset="0"/>
              </a:rPr>
              <a:t>: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413" y="1239838"/>
            <a:ext cx="8640762" cy="11096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38" y="3997325"/>
            <a:ext cx="5572125" cy="1276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8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34819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Определение обратно пропорциональных величин</a:t>
            </a:r>
          </a:p>
        </p:txBody>
      </p:sp>
      <p:sp>
        <p:nvSpPr>
          <p:cNvPr id="34820" name="TextBox 15"/>
          <p:cNvSpPr txBox="1">
            <a:spLocks noChangeArrowheads="1"/>
          </p:cNvSpPr>
          <p:nvPr/>
        </p:nvSpPr>
        <p:spPr bwMode="auto">
          <a:xfrm>
            <a:off x="250825" y="1268413"/>
            <a:ext cx="8642350" cy="49863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</a:rPr>
              <a:t>Если </a:t>
            </a:r>
            <a:r>
              <a:rPr lang="ru-RU" sz="3200" b="1">
                <a:latin typeface="Verdana" pitchFamily="34" charset="0"/>
              </a:rPr>
              <a:t>две величины</a:t>
            </a:r>
            <a:endParaRPr lang="en-US" sz="3200" b="1">
              <a:latin typeface="Verdana" pitchFamily="34" charset="0"/>
            </a:endParaRPr>
          </a:p>
          <a:p>
            <a:pPr algn="ctr"/>
            <a:r>
              <a:rPr lang="ru-RU" sz="3200" b="1">
                <a:latin typeface="Verdana" pitchFamily="34" charset="0"/>
              </a:rPr>
              <a:t>связаны между собой</a:t>
            </a:r>
            <a:r>
              <a:rPr lang="ru-RU" sz="3200">
                <a:latin typeface="Verdana" pitchFamily="34" charset="0"/>
              </a:rPr>
              <a:t> так,</a:t>
            </a:r>
            <a:endParaRPr lang="en-US" sz="3200">
              <a:latin typeface="Verdana" pitchFamily="34" charset="0"/>
            </a:endParaRPr>
          </a:p>
          <a:p>
            <a:pPr algn="ctr"/>
            <a:endParaRPr lang="en-US" sz="1000">
              <a:latin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</a:rPr>
              <a:t>что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</a:rPr>
              <a:t>с увеличением</a:t>
            </a:r>
            <a:r>
              <a:rPr lang="ru-RU" sz="3200">
                <a:latin typeface="Verdana" pitchFamily="34" charset="0"/>
              </a:rPr>
              <a:t> (</a:t>
            </a:r>
            <a:r>
              <a:rPr lang="ru-RU" sz="3200" b="1">
                <a:solidFill>
                  <a:srgbClr val="0000FF"/>
                </a:solidFill>
                <a:latin typeface="Verdana" pitchFamily="34" charset="0"/>
              </a:rPr>
              <a:t>уменьшением</a:t>
            </a:r>
            <a:r>
              <a:rPr lang="ru-RU" sz="3200">
                <a:latin typeface="Verdana" pitchFamily="34" charset="0"/>
              </a:rPr>
              <a:t>)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</a:rPr>
              <a:t>одной </a:t>
            </a:r>
            <a:r>
              <a:rPr lang="ru-RU" sz="3200" b="1">
                <a:latin typeface="Verdana" pitchFamily="34" charset="0"/>
              </a:rPr>
              <a:t>в несколько раз</a:t>
            </a:r>
            <a:endParaRPr lang="en-US" sz="3200" b="1">
              <a:latin typeface="Verdana" pitchFamily="34" charset="0"/>
            </a:endParaRPr>
          </a:p>
          <a:p>
            <a:pPr algn="ctr"/>
            <a:endParaRPr lang="en-US" sz="1000" b="1">
              <a:solidFill>
                <a:srgbClr val="C00000"/>
              </a:solidFill>
              <a:latin typeface="Verdana" pitchFamily="34" charset="0"/>
            </a:endParaRPr>
          </a:p>
          <a:p>
            <a:pPr algn="ctr"/>
            <a:r>
              <a:rPr lang="ru-RU" sz="3200" b="1">
                <a:solidFill>
                  <a:srgbClr val="C00000"/>
                </a:solidFill>
                <a:latin typeface="Verdana" pitchFamily="34" charset="0"/>
              </a:rPr>
              <a:t>вторая </a:t>
            </a:r>
            <a:r>
              <a:rPr lang="ru-RU" sz="3200" b="1">
                <a:solidFill>
                  <a:srgbClr val="0000FF"/>
                </a:solidFill>
                <a:latin typeface="Verdana" pitchFamily="34" charset="0"/>
              </a:rPr>
              <a:t>уменьшается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ru-RU" sz="3200">
                <a:latin typeface="Verdana" pitchFamily="34" charset="0"/>
              </a:rPr>
              <a:t>(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</a:rPr>
              <a:t>увеличивается</a:t>
            </a:r>
            <a:r>
              <a:rPr lang="ru-RU" sz="3200">
                <a:latin typeface="Verdana" pitchFamily="34" charset="0"/>
              </a:rPr>
              <a:t>)</a:t>
            </a:r>
            <a:endParaRPr lang="en-US" sz="3200">
              <a:latin typeface="Verdana" pitchFamily="34" charset="0"/>
            </a:endParaRPr>
          </a:p>
          <a:p>
            <a:pPr algn="ctr"/>
            <a:r>
              <a:rPr lang="ru-RU" sz="3200" b="1">
                <a:latin typeface="Verdana" pitchFamily="34" charset="0"/>
              </a:rPr>
              <a:t>во столько же раз</a:t>
            </a:r>
            <a:r>
              <a:rPr lang="ru-RU" sz="3200">
                <a:latin typeface="Verdana" pitchFamily="34" charset="0"/>
              </a:rPr>
              <a:t>,</a:t>
            </a:r>
            <a:endParaRPr lang="en-US" sz="3200">
              <a:latin typeface="Verdana" pitchFamily="34" charset="0"/>
            </a:endParaRPr>
          </a:p>
          <a:p>
            <a:pPr algn="ctr"/>
            <a:endParaRPr lang="en-US" sz="1000">
              <a:latin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</a:rPr>
              <a:t>то такие величины называются</a:t>
            </a:r>
            <a:endParaRPr lang="en-US" sz="3200">
              <a:latin typeface="Verdana" pitchFamily="34" charset="0"/>
            </a:endParaRPr>
          </a:p>
          <a:p>
            <a:pPr algn="ctr"/>
            <a:r>
              <a:rPr lang="ru-RU" sz="3200" b="1">
                <a:solidFill>
                  <a:srgbClr val="C00000"/>
                </a:solidFill>
                <a:latin typeface="Verdana" pitchFamily="34" charset="0"/>
              </a:rPr>
              <a:t>обратно пропорциональными</a:t>
            </a:r>
            <a:r>
              <a:rPr lang="ru-RU" sz="3200">
                <a:latin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2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35843" name="TextBox 15"/>
          <p:cNvSpPr txBox="1">
            <a:spLocks noChangeArrowheads="1"/>
          </p:cNvSpPr>
          <p:nvPr/>
        </p:nvSpPr>
        <p:spPr bwMode="auto">
          <a:xfrm>
            <a:off x="250825" y="1268413"/>
            <a:ext cx="8642350" cy="26781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</a:rPr>
              <a:t>Если две величины</a:t>
            </a:r>
          </a:p>
          <a:p>
            <a:pPr algn="ctr"/>
            <a:r>
              <a:rPr lang="ru-RU" sz="2800">
                <a:latin typeface="Verdana" pitchFamily="34" charset="0"/>
              </a:rPr>
              <a:t>обратно пропорциональны,</a:t>
            </a:r>
          </a:p>
          <a:p>
            <a:pPr algn="ctr"/>
            <a:r>
              <a:rPr lang="ru-RU" sz="2800">
                <a:latin typeface="Verdana" pitchFamily="34" charset="0"/>
              </a:rPr>
              <a:t>то отношение любых двух значений</a:t>
            </a:r>
          </a:p>
          <a:p>
            <a:pPr algn="ctr"/>
            <a:r>
              <a:rPr lang="ru-RU" sz="2800">
                <a:latin typeface="Verdana" pitchFamily="34" charset="0"/>
              </a:rPr>
              <a:t>первой величины равно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</a:rPr>
              <a:t>обратному отношению</a:t>
            </a:r>
            <a:r>
              <a:rPr lang="ru-RU" sz="2800">
                <a:latin typeface="Verdana" pitchFamily="34" charset="0"/>
              </a:rPr>
              <a:t> соответствующих значений</a:t>
            </a:r>
          </a:p>
          <a:p>
            <a:pPr algn="ctr"/>
            <a:r>
              <a:rPr lang="ru-RU" sz="2800">
                <a:latin typeface="Verdana" pitchFamily="34" charset="0"/>
              </a:rPr>
              <a:t>второй величины.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0825" y="4014788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Пример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4527550"/>
            <a:ext cx="8642350" cy="10922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000" b="1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– при неизменном расстоянии</a:t>
            </a:r>
          </a:p>
          <a:p>
            <a:pPr algn="ctr"/>
            <a:endParaRPr lang="ru-RU" sz="2000" b="1">
              <a:latin typeface="Verdana" pitchFamily="34" charset="0"/>
            </a:endParaRPr>
          </a:p>
        </p:txBody>
      </p:sp>
      <p:sp>
        <p:nvSpPr>
          <p:cNvPr id="35846" name="TextBox 10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Обратно пропорциональные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величины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1050" y="4643438"/>
            <a:ext cx="1225550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6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36867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Обратно пропорциональные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величины</a:t>
            </a:r>
          </a:p>
        </p:txBody>
      </p:sp>
      <p:sp>
        <p:nvSpPr>
          <p:cNvPr id="36868" name="TextBox 15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</a:rPr>
              <a:t>Примеры обратно пропорциональных величин: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1763713"/>
            <a:ext cx="8642350" cy="7080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</a:rPr>
              <a:t>количество товара и его цена</a:t>
            </a:r>
          </a:p>
          <a:p>
            <a:pPr algn="ctr"/>
            <a:r>
              <a:rPr lang="ru-RU" sz="2000">
                <a:latin typeface="Verdana" pitchFamily="34" charset="0"/>
              </a:rPr>
              <a:t>при одинаковой стоимости покупки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2528888"/>
            <a:ext cx="8642350" cy="7080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</a:rPr>
              <a:t>скорость и время движения равномерно движущегося объекта при одинаковой длине пути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50825" y="3294063"/>
            <a:ext cx="8642350" cy="7080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</a:rPr>
              <a:t>производительность труда и время работы</a:t>
            </a:r>
          </a:p>
          <a:p>
            <a:pPr algn="ctr"/>
            <a:r>
              <a:rPr lang="ru-RU" sz="2000">
                <a:latin typeface="Verdana" pitchFamily="34" charset="0"/>
              </a:rPr>
              <a:t>при одинаковом объёме работы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50825" y="4059238"/>
            <a:ext cx="8642350" cy="7080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</a:rPr>
              <a:t>число рабочих и время выполнения ими заданной работы</a:t>
            </a:r>
          </a:p>
          <a:p>
            <a:pPr algn="ctr"/>
            <a:r>
              <a:rPr lang="ru-RU" sz="2000">
                <a:latin typeface="Verdana" pitchFamily="34" charset="0"/>
              </a:rPr>
              <a:t>при одинаковой производительности труда всех рабочих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50825" y="4824413"/>
            <a:ext cx="8642350" cy="40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</a:rPr>
              <a:t>величина дроби и её знаменатель при постоянном числителе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17" grpId="0" animBg="1"/>
      <p:bldP spid="19" grpId="0" animBg="1"/>
      <p:bldP spid="2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0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37891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Обратно пропорциональные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величины</a:t>
            </a:r>
          </a:p>
        </p:txBody>
      </p:sp>
      <p:sp>
        <p:nvSpPr>
          <p:cNvPr id="37892" name="TextBox 15"/>
          <p:cNvSpPr txBox="1">
            <a:spLocks noChangeArrowheads="1"/>
          </p:cNvSpPr>
          <p:nvPr/>
        </p:nvSpPr>
        <p:spPr bwMode="auto">
          <a:xfrm>
            <a:off x="250825" y="1268413"/>
            <a:ext cx="8642350" cy="1785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</a:rPr>
              <a:t>Пример</a:t>
            </a:r>
          </a:p>
          <a:p>
            <a:pPr algn="ctr"/>
            <a:r>
              <a:rPr lang="ru-RU" sz="2200" b="1">
                <a:latin typeface="Verdana" pitchFamily="34" charset="0"/>
              </a:rPr>
              <a:t>Машина затратила 2 часа на движение по некоторому участку пути со скоростью 50 км/ч. Требуется узнать, за какое время она пройдёт этот же участок пути, если её скорость будет 100 км/ч.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50825" y="3609975"/>
            <a:ext cx="8642350" cy="12477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</a:rPr>
              <a:t>Сначала узнаем, во сколько раз увеличится скорость движения:</a:t>
            </a:r>
          </a:p>
          <a:p>
            <a:pPr algn="ctr"/>
            <a:endParaRPr lang="ru-RU" sz="1000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100 : 50 = 2 раза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50825" y="4951413"/>
            <a:ext cx="8642350" cy="12160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</a:rPr>
              <a:t>Следовательно, время движения уменьшится в 2 раза</a:t>
            </a:r>
          </a:p>
          <a:p>
            <a:pPr algn="ctr"/>
            <a:r>
              <a:rPr lang="ru-RU" sz="2000">
                <a:latin typeface="Verdana" pitchFamily="34" charset="0"/>
              </a:rPr>
              <a:t>и станет равным:</a:t>
            </a:r>
          </a:p>
          <a:p>
            <a:pPr algn="ctr"/>
            <a:endParaRPr lang="ru-RU" sz="800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2 </a:t>
            </a:r>
            <a:r>
              <a:rPr lang="en-US" sz="2500" b="1">
                <a:latin typeface="Verdana" pitchFamily="34" charset="0"/>
              </a:rPr>
              <a:t>:</a:t>
            </a:r>
            <a:r>
              <a:rPr lang="ru-RU" sz="2500" b="1">
                <a:latin typeface="Verdana" pitchFamily="34" charset="0"/>
              </a:rPr>
              <a:t> </a:t>
            </a:r>
            <a:r>
              <a:rPr lang="en-US" sz="2500" b="1">
                <a:latin typeface="Verdana" pitchFamily="34" charset="0"/>
              </a:rPr>
              <a:t>2</a:t>
            </a:r>
            <a:r>
              <a:rPr lang="ru-RU" sz="2500" b="1">
                <a:latin typeface="Verdana" pitchFamily="34" charset="0"/>
              </a:rPr>
              <a:t> = </a:t>
            </a:r>
            <a:r>
              <a:rPr lang="en-US" sz="2500" b="1">
                <a:solidFill>
                  <a:srgbClr val="C00000"/>
                </a:solidFill>
                <a:latin typeface="Verdana" pitchFamily="34" charset="0"/>
              </a:rPr>
              <a:t>1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 ч</a:t>
            </a:r>
            <a:r>
              <a:rPr lang="ru-RU" sz="2500" b="1">
                <a:latin typeface="Verdana" pitchFamily="34" charset="0"/>
              </a:rPr>
              <a:t>.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50825" y="3114675"/>
            <a:ext cx="8642350" cy="40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0000FF"/>
                </a:solidFill>
                <a:latin typeface="Verdana" pitchFamily="34" charset="0"/>
              </a:rPr>
              <a:t>Метод 1</a:t>
            </a:r>
            <a:endParaRPr lang="ru-RU" sz="2500" b="1">
              <a:solidFill>
                <a:srgbClr val="0000FF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 animBg="1"/>
      <p:bldP spid="2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4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38915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Обратно пропорциональные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величины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50825" y="3568700"/>
            <a:ext cx="8642350" cy="40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</a:rPr>
              <a:t>Условие этой задачи можно записать так:</a:t>
            </a:r>
            <a:endParaRPr lang="ru-RU" sz="2500">
              <a:latin typeface="Verdana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50825" y="5094288"/>
            <a:ext cx="8642350" cy="16303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C00000"/>
                </a:solidFill>
                <a:latin typeface="Verdana" pitchFamily="34" charset="0"/>
              </a:rPr>
              <a:t>Противоположно направленные стрелки показывают</a:t>
            </a:r>
            <a:r>
              <a:rPr lang="ru-RU" sz="2000" b="1">
                <a:latin typeface="Verdana" pitchFamily="34" charset="0"/>
              </a:rPr>
              <a:t>,</a:t>
            </a:r>
          </a:p>
          <a:p>
            <a:pPr algn="ctr"/>
            <a:r>
              <a:rPr lang="ru-RU" sz="2000" b="1">
                <a:latin typeface="Verdana" pitchFamily="34" charset="0"/>
              </a:rPr>
              <a:t>что величины </a:t>
            </a:r>
            <a:r>
              <a:rPr lang="ru-RU" sz="2000" b="1">
                <a:solidFill>
                  <a:srgbClr val="C00000"/>
                </a:solidFill>
                <a:latin typeface="Verdana" pitchFamily="34" charset="0"/>
              </a:rPr>
              <a:t>обратно пропорциональны</a:t>
            </a:r>
            <a:r>
              <a:rPr lang="ru-RU" sz="2000" b="1">
                <a:latin typeface="Verdana" pitchFamily="34" charset="0"/>
              </a:rPr>
              <a:t>, то есть</a:t>
            </a:r>
          </a:p>
          <a:p>
            <a:pPr algn="ctr"/>
            <a:r>
              <a:rPr lang="ru-RU" sz="2000" b="1">
                <a:latin typeface="Verdana" pitchFamily="34" charset="0"/>
              </a:rPr>
              <a:t>отношение значений скорости 50 : 100</a:t>
            </a:r>
          </a:p>
          <a:p>
            <a:pPr algn="ctr"/>
            <a:r>
              <a:rPr lang="ru-RU" sz="2000" b="1">
                <a:latin typeface="Verdana" pitchFamily="34" charset="0"/>
              </a:rPr>
              <a:t>равно обратному отношению</a:t>
            </a:r>
          </a:p>
          <a:p>
            <a:pPr algn="ctr"/>
            <a:r>
              <a:rPr lang="ru-RU" sz="2000" b="1">
                <a:latin typeface="Verdana" pitchFamily="34" charset="0"/>
              </a:rPr>
              <a:t>соответствующих значений времени х : 2.</a:t>
            </a:r>
            <a:endParaRPr lang="ru-RU" sz="2500" b="1">
              <a:latin typeface="Verdana" pitchFamily="34" charset="0"/>
            </a:endParaRPr>
          </a:p>
        </p:txBody>
      </p:sp>
      <p:sp>
        <p:nvSpPr>
          <p:cNvPr id="38918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1785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</a:rPr>
              <a:t>Пример</a:t>
            </a:r>
          </a:p>
          <a:p>
            <a:pPr algn="ctr"/>
            <a:r>
              <a:rPr lang="ru-RU" sz="2200" b="1">
                <a:latin typeface="Verdana" pitchFamily="34" charset="0"/>
              </a:rPr>
              <a:t>Машина затратила 2 часа на движение по некоторому участку пути со скоростью 50 км/ч. Требуется узнать, за какое время она пройдёт этот же участок пути, если её скорость будет 100 км/ч.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3114675"/>
            <a:ext cx="8642350" cy="40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0000FF"/>
                </a:solidFill>
                <a:latin typeface="Verdana" pitchFamily="34" charset="0"/>
              </a:rPr>
              <a:t>Метод 2</a:t>
            </a:r>
            <a:endParaRPr lang="ru-RU" sz="2500" b="1">
              <a:solidFill>
                <a:srgbClr val="0000FF"/>
              </a:solidFill>
              <a:latin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6225" y="4059238"/>
            <a:ext cx="3487738" cy="9001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 animBg="1"/>
      <p:bldP spid="1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8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39939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Обратно пропорциональные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величины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50825" y="4554538"/>
            <a:ext cx="8642350" cy="9540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b="1">
              <a:solidFill>
                <a:srgbClr val="C00000"/>
              </a:solidFill>
              <a:latin typeface="Verdana" pitchFamily="34" charset="0"/>
            </a:endParaRPr>
          </a:p>
          <a:p>
            <a:pPr algn="ctr"/>
            <a:r>
              <a:rPr lang="ru-RU" sz="2000" b="1">
                <a:latin typeface="Verdana" pitchFamily="34" charset="0"/>
              </a:rPr>
              <a:t>Составим пропорцию:                  .</a:t>
            </a:r>
          </a:p>
          <a:p>
            <a:pPr algn="ctr"/>
            <a:endParaRPr lang="ru-RU" b="1">
              <a:latin typeface="Verdana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5553075"/>
            <a:ext cx="8642350" cy="12319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C00000"/>
                </a:solidFill>
                <a:latin typeface="Verdana" pitchFamily="34" charset="0"/>
              </a:rPr>
              <a:t>Найдём неизвестный член пропорции:</a:t>
            </a:r>
          </a:p>
          <a:p>
            <a:pPr algn="ctr"/>
            <a:endParaRPr lang="ru-RU" b="1">
              <a:latin typeface="Verdana" pitchFamily="34" charset="0"/>
            </a:endParaRPr>
          </a:p>
          <a:p>
            <a:pPr algn="ctr"/>
            <a:endParaRPr lang="ru-RU" b="1">
              <a:latin typeface="Verdana" pitchFamily="34" charset="0"/>
            </a:endParaRPr>
          </a:p>
          <a:p>
            <a:pPr algn="ctr"/>
            <a:endParaRPr lang="ru-RU" b="1">
              <a:latin typeface="Verdana" pitchFamily="34" charset="0"/>
            </a:endParaRPr>
          </a:p>
        </p:txBody>
      </p:sp>
      <p:sp>
        <p:nvSpPr>
          <p:cNvPr id="39942" name="TextBox 11"/>
          <p:cNvSpPr txBox="1">
            <a:spLocks noChangeArrowheads="1"/>
          </p:cNvSpPr>
          <p:nvPr/>
        </p:nvSpPr>
        <p:spPr bwMode="auto">
          <a:xfrm>
            <a:off x="250825" y="1268413"/>
            <a:ext cx="8642350" cy="1785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</a:rPr>
              <a:t>Пример</a:t>
            </a:r>
          </a:p>
          <a:p>
            <a:pPr algn="ctr"/>
            <a:r>
              <a:rPr lang="ru-RU" sz="2200" b="1">
                <a:latin typeface="Verdana" pitchFamily="34" charset="0"/>
              </a:rPr>
              <a:t>Машина затратила 2 часа на движение по некоторому участку пути со скоростью 50 км/ч. Требуется узнать, за какое время она пройдёт этот же участок пути, если её скорость будет 100 км/ч.</a:t>
            </a:r>
          </a:p>
        </p:txBody>
      </p:sp>
      <p:sp>
        <p:nvSpPr>
          <p:cNvPr id="39943" name="TextBox 12"/>
          <p:cNvSpPr txBox="1">
            <a:spLocks noChangeArrowheads="1"/>
          </p:cNvSpPr>
          <p:nvPr/>
        </p:nvSpPr>
        <p:spPr bwMode="auto">
          <a:xfrm>
            <a:off x="250825" y="3114675"/>
            <a:ext cx="8642350" cy="40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0000FF"/>
                </a:solidFill>
                <a:latin typeface="Verdana" pitchFamily="34" charset="0"/>
              </a:rPr>
              <a:t>Метод 2</a:t>
            </a:r>
            <a:endParaRPr lang="ru-RU" sz="2500" b="1">
              <a:solidFill>
                <a:srgbClr val="0000FF"/>
              </a:solidFill>
              <a:latin typeface="Verdana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6225" y="3563938"/>
            <a:ext cx="3487738" cy="9001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72113" y="4608513"/>
            <a:ext cx="1349375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73138" y="5886450"/>
            <a:ext cx="7199312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2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40963" name="TextBox 9"/>
          <p:cNvSpPr txBox="1">
            <a:spLocks noChangeArrowheads="1"/>
          </p:cNvSpPr>
          <p:nvPr/>
        </p:nvSpPr>
        <p:spPr bwMode="auto">
          <a:xfrm>
            <a:off x="3132138" y="88900"/>
            <a:ext cx="601186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100" b="1">
                <a:solidFill>
                  <a:srgbClr val="151515"/>
                </a:solidFill>
                <a:latin typeface="Verdana" pitchFamily="34" charset="0"/>
              </a:rPr>
              <a:t>Характеристическое свойство обратно пропорциональных величин</a:t>
            </a:r>
          </a:p>
        </p:txBody>
      </p:sp>
      <p:sp>
        <p:nvSpPr>
          <p:cNvPr id="40964" name="TextBox 15"/>
          <p:cNvSpPr txBox="1">
            <a:spLocks noChangeArrowheads="1"/>
          </p:cNvSpPr>
          <p:nvPr/>
        </p:nvSpPr>
        <p:spPr bwMode="auto">
          <a:xfrm>
            <a:off x="250825" y="1268413"/>
            <a:ext cx="8642350" cy="52482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</a:rPr>
              <a:t>Если две величины</a:t>
            </a:r>
          </a:p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</a:rPr>
              <a:t>обратно пропорциональны</a:t>
            </a:r>
            <a:r>
              <a:rPr lang="ru-RU" sz="3500" b="1">
                <a:latin typeface="Verdana" pitchFamily="34" charset="0"/>
              </a:rPr>
              <a:t>,</a:t>
            </a:r>
          </a:p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</a:rPr>
              <a:t>то их произведение –</a:t>
            </a:r>
          </a:p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</a:rPr>
              <a:t>величина постоянная</a:t>
            </a:r>
            <a:r>
              <a:rPr lang="ru-RU" sz="3500" b="1">
                <a:latin typeface="Verdana" pitchFamily="34" charset="0"/>
              </a:rPr>
              <a:t>,</a:t>
            </a:r>
          </a:p>
          <a:p>
            <a:pPr algn="ctr"/>
            <a:endParaRPr lang="ru-RU" sz="1000" b="1">
              <a:latin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</a:rPr>
              <a:t>и наоборот,</a:t>
            </a:r>
          </a:p>
          <a:p>
            <a:pPr algn="ctr"/>
            <a:endParaRPr lang="ru-RU" sz="1000" b="1">
              <a:latin typeface="Verdana" pitchFamily="34" charset="0"/>
            </a:endParaRPr>
          </a:p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</a:rPr>
              <a:t>если произведение двух величин постоянно</a:t>
            </a:r>
            <a:r>
              <a:rPr lang="ru-RU" sz="3500" b="1">
                <a:latin typeface="Verdana" pitchFamily="34" charset="0"/>
              </a:rPr>
              <a:t>,</a:t>
            </a:r>
          </a:p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</a:rPr>
              <a:t>то эти величины обратно пропорциональны</a:t>
            </a:r>
            <a:r>
              <a:rPr lang="ru-RU" sz="3500" b="1">
                <a:latin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Box 10"/>
          <p:cNvSpPr txBox="1">
            <a:spLocks noChangeArrowheads="1"/>
          </p:cNvSpPr>
          <p:nvPr/>
        </p:nvSpPr>
        <p:spPr bwMode="auto">
          <a:xfrm>
            <a:off x="250825" y="1809750"/>
            <a:ext cx="8642350" cy="27082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Скорость </a:t>
            </a:r>
            <a:r>
              <a:rPr lang="ru-RU" sz="2500" b="1" i="1">
                <a:latin typeface="Verdana" pitchFamily="34" charset="0"/>
              </a:rPr>
              <a:t>v</a:t>
            </a:r>
            <a:r>
              <a:rPr lang="ru-RU" sz="2500">
                <a:latin typeface="Verdana" pitchFamily="34" charset="0"/>
              </a:rPr>
              <a:t> и время движения </a:t>
            </a:r>
            <a:r>
              <a:rPr lang="ru-RU" sz="2500" b="1" i="1">
                <a:latin typeface="Verdana" pitchFamily="34" charset="0"/>
              </a:rPr>
              <a:t>t</a:t>
            </a:r>
            <a:endParaRPr lang="ru-RU" sz="25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при постоянном пути </a:t>
            </a:r>
            <a:r>
              <a:rPr lang="ru-RU" sz="2500" b="1" i="1">
                <a:latin typeface="Verdana" pitchFamily="34" charset="0"/>
              </a:rPr>
              <a:t>S</a:t>
            </a:r>
            <a:r>
              <a:rPr lang="ru-RU" sz="2500">
                <a:latin typeface="Verdana" pitchFamily="34" charset="0"/>
              </a:rPr>
              <a:t> –</a:t>
            </a:r>
          </a:p>
          <a:p>
            <a:pPr algn="ctr"/>
            <a:r>
              <a:rPr lang="ru-RU" sz="2500">
                <a:latin typeface="Verdana" pitchFamily="34" charset="0"/>
              </a:rPr>
              <a:t>обратно пропорциональные величины. </a:t>
            </a:r>
          </a:p>
          <a:p>
            <a:pPr algn="ctr"/>
            <a:endParaRPr lang="ru-RU" sz="10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Рассмотрим произведение этих величин: </a:t>
            </a:r>
            <a:r>
              <a:rPr lang="ru-RU" sz="2500" b="1" i="1">
                <a:latin typeface="Verdana" pitchFamily="34" charset="0"/>
              </a:rPr>
              <a:t>v </a:t>
            </a:r>
            <a:r>
              <a:rPr lang="ru-RU" sz="2500" b="1">
                <a:latin typeface="Verdana" pitchFamily="34" charset="0"/>
              </a:rPr>
              <a:t>· </a:t>
            </a:r>
            <a:r>
              <a:rPr lang="ru-RU" sz="2500" b="1" i="1">
                <a:latin typeface="Verdana" pitchFamily="34" charset="0"/>
              </a:rPr>
              <a:t>t</a:t>
            </a:r>
            <a:r>
              <a:rPr lang="ru-RU" sz="2500">
                <a:latin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По известной нам формуле </a:t>
            </a:r>
            <a:r>
              <a:rPr lang="ru-RU" sz="2500" b="1" i="1">
                <a:latin typeface="Verdana" pitchFamily="34" charset="0"/>
              </a:rPr>
              <a:t>v </a:t>
            </a:r>
            <a:r>
              <a:rPr lang="ru-RU" sz="2500" b="1">
                <a:latin typeface="Verdana" pitchFamily="34" charset="0"/>
              </a:rPr>
              <a:t>· </a:t>
            </a:r>
            <a:r>
              <a:rPr lang="ru-RU" sz="2500" b="1" i="1">
                <a:latin typeface="Verdana" pitchFamily="34" charset="0"/>
              </a:rPr>
              <a:t>t</a:t>
            </a:r>
            <a:r>
              <a:rPr lang="ru-RU" sz="2500">
                <a:latin typeface="Verdana" pitchFamily="34" charset="0"/>
              </a:rPr>
              <a:t> </a:t>
            </a:r>
            <a:r>
              <a:rPr lang="ru-RU" sz="2500" b="1">
                <a:latin typeface="Verdana" pitchFamily="34" charset="0"/>
              </a:rPr>
              <a:t>=</a:t>
            </a:r>
            <a:r>
              <a:rPr lang="ru-RU" sz="2500">
                <a:latin typeface="Verdana" pitchFamily="34" charset="0"/>
              </a:rPr>
              <a:t> </a:t>
            </a:r>
            <a:r>
              <a:rPr lang="ru-RU" sz="2500" b="1" i="1">
                <a:latin typeface="Verdana" pitchFamily="34" charset="0"/>
              </a:rPr>
              <a:t>S</a:t>
            </a:r>
            <a:r>
              <a:rPr lang="ru-RU" sz="2500">
                <a:latin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</a:rPr>
              <a:t>а по условию </a:t>
            </a:r>
            <a:r>
              <a:rPr lang="ru-RU" sz="2500" b="1" i="1">
                <a:latin typeface="Verdana" pitchFamily="34" charset="0"/>
              </a:rPr>
              <a:t>S</a:t>
            </a:r>
            <a:r>
              <a:rPr lang="ru-RU" sz="2500">
                <a:latin typeface="Verdana" pitchFamily="34" charset="0"/>
              </a:rPr>
              <a:t> – величина постоянная.</a:t>
            </a:r>
          </a:p>
        </p:txBody>
      </p:sp>
      <p:pic>
        <p:nvPicPr>
          <p:cNvPr id="419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7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41988" name="TextBox 9"/>
          <p:cNvSpPr txBox="1">
            <a:spLocks noChangeArrowheads="1"/>
          </p:cNvSpPr>
          <p:nvPr/>
        </p:nvSpPr>
        <p:spPr bwMode="auto">
          <a:xfrm>
            <a:off x="3132138" y="88900"/>
            <a:ext cx="601186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100" b="1">
                <a:solidFill>
                  <a:srgbClr val="151515"/>
                </a:solidFill>
                <a:latin typeface="Verdana" pitchFamily="34" charset="0"/>
              </a:rPr>
              <a:t>Характеристическое свойство обратно пропорциональных величин</a:t>
            </a:r>
          </a:p>
        </p:txBody>
      </p:sp>
      <p:sp>
        <p:nvSpPr>
          <p:cNvPr id="41989" name="TextBox 15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Пример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Box 10"/>
          <p:cNvSpPr txBox="1">
            <a:spLocks noChangeArrowheads="1"/>
          </p:cNvSpPr>
          <p:nvPr/>
        </p:nvSpPr>
        <p:spPr bwMode="auto">
          <a:xfrm>
            <a:off x="250825" y="1809750"/>
            <a:ext cx="8642350" cy="48625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Рассмотрим все возможные прямоугольные треугольники с одной и той же площадью </a:t>
            </a:r>
            <a:r>
              <a:rPr lang="ru-RU" sz="2500" b="1" i="1">
                <a:latin typeface="Verdana" pitchFamily="34" charset="0"/>
              </a:rPr>
              <a:t>S</a:t>
            </a:r>
            <a:r>
              <a:rPr lang="ru-RU" sz="2500">
                <a:latin typeface="Verdana" pitchFamily="34" charset="0"/>
              </a:rPr>
              <a:t> и убедимся, что длины их катетов </a:t>
            </a:r>
            <a:r>
              <a:rPr lang="ru-RU" sz="2500" b="1" i="1">
                <a:latin typeface="Verdana" pitchFamily="34" charset="0"/>
              </a:rPr>
              <a:t>а</a:t>
            </a:r>
            <a:r>
              <a:rPr lang="ru-RU" sz="2500">
                <a:latin typeface="Verdana" pitchFamily="34" charset="0"/>
              </a:rPr>
              <a:t> и </a:t>
            </a:r>
            <a:r>
              <a:rPr lang="ru-RU" sz="2500" b="1" i="1">
                <a:latin typeface="Verdana" pitchFamily="34" charset="0"/>
              </a:rPr>
              <a:t>b</a:t>
            </a:r>
            <a:r>
              <a:rPr lang="ru-RU" sz="2500">
                <a:latin typeface="Verdana" pitchFamily="34" charset="0"/>
              </a:rPr>
              <a:t> – обратно пропорциональные величины.</a:t>
            </a:r>
          </a:p>
          <a:p>
            <a:pPr algn="ctr"/>
            <a:endParaRPr lang="ru-RU" sz="10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Вспомним формулу площади прямоугольного треугольника:</a:t>
            </a:r>
          </a:p>
          <a:p>
            <a:pPr algn="ctr"/>
            <a:endParaRPr lang="ru-RU" sz="2500">
              <a:latin typeface="Verdana" pitchFamily="34" charset="0"/>
            </a:endParaRPr>
          </a:p>
          <a:p>
            <a:pPr algn="ctr"/>
            <a:endParaRPr lang="ru-RU" sz="2500">
              <a:latin typeface="Verdana" pitchFamily="34" charset="0"/>
            </a:endParaRPr>
          </a:p>
          <a:p>
            <a:pPr algn="ctr"/>
            <a:endParaRPr lang="ru-RU" sz="25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отсюда </a:t>
            </a:r>
            <a:r>
              <a:rPr lang="ru-RU" sz="2500" b="1" i="1">
                <a:latin typeface="Verdana" pitchFamily="34" charset="0"/>
              </a:rPr>
              <a:t>а</a:t>
            </a:r>
            <a:r>
              <a:rPr lang="ru-RU" sz="2500">
                <a:latin typeface="Verdana" pitchFamily="34" charset="0"/>
              </a:rPr>
              <a:t> · </a:t>
            </a:r>
            <a:r>
              <a:rPr lang="ru-RU" sz="2500" b="1" i="1">
                <a:latin typeface="Verdana" pitchFamily="34" charset="0"/>
              </a:rPr>
              <a:t>b</a:t>
            </a:r>
            <a:r>
              <a:rPr lang="ru-RU" sz="2500">
                <a:latin typeface="Verdana" pitchFamily="34" charset="0"/>
              </a:rPr>
              <a:t> </a:t>
            </a:r>
            <a:r>
              <a:rPr lang="ru-RU" sz="2500" b="1">
                <a:latin typeface="Verdana" pitchFamily="34" charset="0"/>
              </a:rPr>
              <a:t>=</a:t>
            </a:r>
            <a:r>
              <a:rPr lang="ru-RU" sz="2500">
                <a:latin typeface="Verdana" pitchFamily="34" charset="0"/>
              </a:rPr>
              <a:t> </a:t>
            </a:r>
            <a:r>
              <a:rPr lang="ru-RU" sz="2500" b="1">
                <a:latin typeface="Verdana" pitchFamily="34" charset="0"/>
              </a:rPr>
              <a:t>2</a:t>
            </a:r>
            <a:r>
              <a:rPr lang="ru-RU" sz="2500" b="1" i="1">
                <a:latin typeface="Verdana" pitchFamily="34" charset="0"/>
              </a:rPr>
              <a:t>S</a:t>
            </a:r>
            <a:r>
              <a:rPr lang="ru-RU" sz="2500">
                <a:latin typeface="Verdana" pitchFamily="34" charset="0"/>
              </a:rPr>
              <a:t>, то есть произведение катетов есть величина постоянная, значит,</a:t>
            </a:r>
          </a:p>
          <a:p>
            <a:pPr algn="ctr"/>
            <a:r>
              <a:rPr lang="ru-RU" sz="2500">
                <a:latin typeface="Verdana" pitchFamily="34" charset="0"/>
              </a:rPr>
              <a:t>они обратно пропорциональны.</a:t>
            </a:r>
          </a:p>
        </p:txBody>
      </p:sp>
      <p:pic>
        <p:nvPicPr>
          <p:cNvPr id="4301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1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43012" name="TextBox 9"/>
          <p:cNvSpPr txBox="1">
            <a:spLocks noChangeArrowheads="1"/>
          </p:cNvSpPr>
          <p:nvPr/>
        </p:nvSpPr>
        <p:spPr bwMode="auto">
          <a:xfrm>
            <a:off x="3132138" y="88900"/>
            <a:ext cx="601186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100" b="1">
                <a:solidFill>
                  <a:srgbClr val="151515"/>
                </a:solidFill>
                <a:latin typeface="Verdana" pitchFamily="34" charset="0"/>
              </a:rPr>
              <a:t>Характеристическое свойство обратно пропорциональных величин</a:t>
            </a:r>
          </a:p>
        </p:txBody>
      </p:sp>
      <p:sp>
        <p:nvSpPr>
          <p:cNvPr id="43013" name="TextBox 15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Пример 2</a:t>
            </a:r>
          </a:p>
        </p:txBody>
      </p:sp>
      <p:pic>
        <p:nvPicPr>
          <p:cNvPr id="4301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6338" y="4424363"/>
            <a:ext cx="1681162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16387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Прямо пропорциональные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величины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268413"/>
            <a:ext cx="8640763" cy="8509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16389" name="TextBox 15"/>
          <p:cNvSpPr txBox="1">
            <a:spLocks noChangeArrowheads="1"/>
          </p:cNvSpPr>
          <p:nvPr/>
        </p:nvSpPr>
        <p:spPr bwMode="auto">
          <a:xfrm>
            <a:off x="250825" y="2208213"/>
            <a:ext cx="8642350" cy="1446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200">
                <a:latin typeface="Verdana" pitchFamily="34" charset="0"/>
              </a:rPr>
              <a:t>C</a:t>
            </a:r>
            <a:r>
              <a:rPr lang="ru-RU" sz="2200">
                <a:latin typeface="Verdana" pitchFamily="34" charset="0"/>
              </a:rPr>
              <a:t>вязь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между</a:t>
            </a:r>
            <a:endParaRPr lang="en-US" sz="2200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значениями времени</a:t>
            </a:r>
            <a:endParaRPr lang="en-US" sz="2200">
              <a:latin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</a:rPr>
              <a:t>и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 b="1">
                <a:latin typeface="Verdana" pitchFamily="34" charset="0"/>
              </a:rPr>
              <a:t>значениями расстояния</a:t>
            </a:r>
            <a:endParaRPr lang="en-US" sz="2200">
              <a:latin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</a:rPr>
              <a:t>можно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записать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в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виде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</a:rPr>
              <a:t>пропорции</a:t>
            </a:r>
            <a:r>
              <a:rPr lang="ru-RU" sz="2200">
                <a:latin typeface="Verdana" pitchFamily="34" charset="0"/>
              </a:rPr>
              <a:t>: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413" y="3776663"/>
            <a:ext cx="8639175" cy="17224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4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44035" name="TextBox 9"/>
          <p:cNvSpPr txBox="1">
            <a:spLocks noChangeArrowheads="1"/>
          </p:cNvSpPr>
          <p:nvPr/>
        </p:nvSpPr>
        <p:spPr bwMode="auto">
          <a:xfrm>
            <a:off x="3132138" y="88900"/>
            <a:ext cx="601186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100" b="1">
                <a:solidFill>
                  <a:srgbClr val="151515"/>
                </a:solidFill>
                <a:latin typeface="Verdana" pitchFamily="34" charset="0"/>
              </a:rPr>
              <a:t>Характеристическое свойство обратно пропорциональных величин</a:t>
            </a:r>
          </a:p>
        </p:txBody>
      </p:sp>
      <p:sp>
        <p:nvSpPr>
          <p:cNvPr id="44036" name="TextBox 11"/>
          <p:cNvSpPr txBox="1">
            <a:spLocks noChangeArrowheads="1"/>
          </p:cNvSpPr>
          <p:nvPr/>
        </p:nvSpPr>
        <p:spPr bwMode="auto">
          <a:xfrm>
            <a:off x="250825" y="1268413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Теперь ясно, почему при перечислении</a:t>
            </a:r>
          </a:p>
          <a:p>
            <a:pPr algn="ctr"/>
            <a:r>
              <a:rPr lang="ru-RU" sz="2500">
                <a:latin typeface="Verdana" pitchFamily="34" charset="0"/>
              </a:rPr>
              <a:t>пар обратно пропорциональных величин</a:t>
            </a:r>
          </a:p>
          <a:p>
            <a:pPr algn="ctr"/>
            <a:r>
              <a:rPr lang="ru-RU" sz="2500">
                <a:latin typeface="Verdana" pitchFamily="34" charset="0"/>
              </a:rPr>
              <a:t>обычно </a:t>
            </a:r>
            <a:r>
              <a:rPr lang="ru-RU" sz="2500" b="1">
                <a:latin typeface="Verdana" pitchFamily="34" charset="0"/>
              </a:rPr>
              <a:t>упоминается условие постоянства некоторой третьей величины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2943225"/>
            <a:ext cx="8642350" cy="2016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Проанализировав пары известных</a:t>
            </a:r>
          </a:p>
          <a:p>
            <a:pPr algn="ctr"/>
            <a:r>
              <a:rPr lang="ru-RU" sz="2500">
                <a:latin typeface="Verdana" pitchFamily="34" charset="0"/>
              </a:rPr>
              <a:t>Обратно пропорциональных величин,</a:t>
            </a:r>
          </a:p>
          <a:p>
            <a:pPr algn="ctr"/>
            <a:r>
              <a:rPr lang="ru-RU" sz="2500" b="1">
                <a:latin typeface="Verdana" pitchFamily="34" charset="0"/>
              </a:rPr>
              <a:t>можно обнаружить третью величину</a:t>
            </a:r>
          </a:p>
          <a:p>
            <a:pPr algn="ctr"/>
            <a:r>
              <a:rPr lang="ru-RU" sz="2500" b="1">
                <a:latin typeface="Verdana" pitchFamily="34" charset="0"/>
              </a:rPr>
              <a:t>(частное этих величин)</a:t>
            </a:r>
            <a:r>
              <a:rPr lang="ru-RU" sz="2500">
                <a:latin typeface="Verdana" pitchFamily="34" charset="0"/>
              </a:rPr>
              <a:t> и убедиться,</a:t>
            </a:r>
          </a:p>
          <a:p>
            <a:pPr algn="ctr"/>
            <a:r>
              <a:rPr lang="ru-RU" sz="2500">
                <a:latin typeface="Verdana" pitchFamily="34" charset="0"/>
              </a:rPr>
              <a:t>что она </a:t>
            </a:r>
            <a:r>
              <a:rPr lang="ru-RU" sz="2500" b="1">
                <a:latin typeface="Verdana" pitchFamily="34" charset="0"/>
              </a:rPr>
              <a:t>постоянна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5003800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Проведём рассуждение,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доказывающее в общем виде утверждение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о постоянности произведения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обратно пропорциональных величин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</a:rPr>
              <a:t>*</a:t>
            </a:r>
            <a:r>
              <a:rPr lang="ru-RU" sz="2500" b="1">
                <a:latin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58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45059" name="TextBox 9"/>
          <p:cNvSpPr txBox="1">
            <a:spLocks noChangeArrowheads="1"/>
          </p:cNvSpPr>
          <p:nvPr/>
        </p:nvSpPr>
        <p:spPr bwMode="auto">
          <a:xfrm>
            <a:off x="3132138" y="88900"/>
            <a:ext cx="601186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100" b="1">
                <a:solidFill>
                  <a:srgbClr val="151515"/>
                </a:solidFill>
                <a:latin typeface="Verdana" pitchFamily="34" charset="0"/>
              </a:rPr>
              <a:t>Характеристическое свойство обратно пропорциональных величин</a:t>
            </a:r>
          </a:p>
        </p:txBody>
      </p:sp>
      <p:sp>
        <p:nvSpPr>
          <p:cNvPr id="45060" name="TextBox 11"/>
          <p:cNvSpPr txBox="1">
            <a:spLocks noChangeArrowheads="1"/>
          </p:cNvSpPr>
          <p:nvPr/>
        </p:nvSpPr>
        <p:spPr bwMode="auto">
          <a:xfrm>
            <a:off x="250825" y="12684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Предположим, что величины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>
                <a:latin typeface="Verdana" pitchFamily="34" charset="0"/>
              </a:rPr>
              <a:t> и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>
                <a:latin typeface="Verdana" pitchFamily="34" charset="0"/>
              </a:rPr>
              <a:t> –</a:t>
            </a:r>
          </a:p>
          <a:p>
            <a:pPr algn="ctr"/>
            <a:r>
              <a:rPr lang="ru-RU" sz="2500">
                <a:latin typeface="Verdana" pitchFamily="34" charset="0"/>
              </a:rPr>
              <a:t>Обратно пропорциональны.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206625"/>
            <a:ext cx="8642350" cy="8620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Возьмём конкретное значение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 b="1" baseline="-25000">
                <a:solidFill>
                  <a:srgbClr val="C00000"/>
                </a:solidFill>
                <a:latin typeface="Verdana" pitchFamily="34" charset="0"/>
              </a:rPr>
              <a:t>1</a:t>
            </a:r>
            <a:r>
              <a:rPr lang="ru-RU" sz="2500">
                <a:latin typeface="Verdana" pitchFamily="34" charset="0"/>
              </a:rPr>
              <a:t> величины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endParaRPr lang="ru-RU" sz="25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и соответствующее ей значение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 baseline="-25000">
                <a:solidFill>
                  <a:srgbClr val="0000FF"/>
                </a:solidFill>
                <a:latin typeface="Verdana" pitchFamily="34" charset="0"/>
              </a:rPr>
              <a:t>1</a:t>
            </a:r>
            <a:r>
              <a:rPr lang="ru-RU" sz="250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величины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>
                <a:latin typeface="Verdana" pitchFamily="34" charset="0"/>
              </a:rPr>
              <a:t>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0825" y="3114675"/>
            <a:ext cx="8642350" cy="209232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Если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 b="1" baseline="-25000">
                <a:solidFill>
                  <a:srgbClr val="C00000"/>
                </a:solidFill>
                <a:latin typeface="Verdana" pitchFamily="34" charset="0"/>
              </a:rPr>
              <a:t>1</a:t>
            </a:r>
            <a:r>
              <a:rPr lang="ru-RU" sz="2500">
                <a:latin typeface="Verdana" pitchFamily="34" charset="0"/>
              </a:rPr>
              <a:t> увеличить в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</a:rPr>
              <a:t>k</a:t>
            </a:r>
            <a:r>
              <a:rPr lang="ru-RU" sz="2500">
                <a:latin typeface="Verdana" pitchFamily="34" charset="0"/>
              </a:rPr>
              <a:t> раз и получить</a:t>
            </a:r>
            <a:endParaRPr lang="en-US" sz="2500">
              <a:latin typeface="Verdana" pitchFamily="34" charset="0"/>
            </a:endParaRPr>
          </a:p>
          <a:p>
            <a:pPr algn="ctr"/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 b="1" baseline="-25000">
                <a:solidFill>
                  <a:srgbClr val="C00000"/>
                </a:solidFill>
                <a:latin typeface="Verdana" pitchFamily="34" charset="0"/>
              </a:rPr>
              <a:t>2</a:t>
            </a:r>
            <a:r>
              <a:rPr lang="ru-RU" sz="2500">
                <a:latin typeface="Verdana" pitchFamily="34" charset="0"/>
              </a:rPr>
              <a:t> =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</a:rPr>
              <a:t>k </a:t>
            </a:r>
            <a:r>
              <a:rPr lang="ru-RU" sz="2500">
                <a:latin typeface="Verdana" pitchFamily="34" charset="0"/>
              </a:rPr>
              <a:t>·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 b="1" baseline="-25000">
                <a:solidFill>
                  <a:srgbClr val="C00000"/>
                </a:solidFill>
                <a:latin typeface="Verdana" pitchFamily="34" charset="0"/>
              </a:rPr>
              <a:t>1</a:t>
            </a:r>
            <a:r>
              <a:rPr lang="ru-RU" sz="2500">
                <a:latin typeface="Verdana" pitchFamily="34" charset="0"/>
              </a:rPr>
              <a:t>,</a:t>
            </a:r>
            <a:endParaRPr lang="en-US" sz="25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то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 baseline="-25000">
                <a:solidFill>
                  <a:srgbClr val="0000FF"/>
                </a:solidFill>
                <a:latin typeface="Verdana" pitchFamily="34" charset="0"/>
              </a:rPr>
              <a:t>1</a:t>
            </a:r>
            <a:r>
              <a:rPr lang="ru-RU" sz="2500">
                <a:latin typeface="Verdana" pitchFamily="34" charset="0"/>
              </a:rPr>
              <a:t> уменьшится в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</a:rPr>
              <a:t>k</a:t>
            </a:r>
            <a:r>
              <a:rPr lang="ru-RU" sz="2500">
                <a:latin typeface="Verdana" pitchFamily="34" charset="0"/>
              </a:rPr>
              <a:t> раз и получится</a:t>
            </a:r>
            <a:endParaRPr lang="en-US" sz="2500">
              <a:latin typeface="Verdana" pitchFamily="34" charset="0"/>
            </a:endParaRPr>
          </a:p>
          <a:p>
            <a:pPr algn="ctr"/>
            <a:endParaRPr lang="ru-RU" sz="1500" b="1" i="1">
              <a:solidFill>
                <a:srgbClr val="0000FF"/>
              </a:solidFill>
              <a:latin typeface="Verdana" pitchFamily="34" charset="0"/>
            </a:endParaRPr>
          </a:p>
          <a:p>
            <a:pPr algn="ctr"/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 baseline="-25000">
                <a:solidFill>
                  <a:srgbClr val="0000FF"/>
                </a:solidFill>
                <a:latin typeface="Verdana" pitchFamily="34" charset="0"/>
              </a:rPr>
              <a:t>2</a:t>
            </a:r>
            <a:r>
              <a:rPr lang="ru-RU" sz="250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=</a:t>
            </a:r>
          </a:p>
          <a:p>
            <a:pPr algn="ctr"/>
            <a:endParaRPr lang="ru-RU" sz="1500">
              <a:latin typeface="Verdana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100638" y="4284663"/>
            <a:ext cx="5603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 baseline="-25000">
                <a:solidFill>
                  <a:srgbClr val="0000FF"/>
                </a:solidFill>
                <a:latin typeface="Verdana" pitchFamily="34" charset="0"/>
              </a:rPr>
              <a:t>1</a:t>
            </a:r>
            <a:endParaRPr lang="ru-RU" sz="2500">
              <a:latin typeface="Calibri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5067300" y="4760913"/>
            <a:ext cx="63023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67300" y="4716463"/>
            <a:ext cx="630238" cy="476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</a:t>
            </a:r>
            <a:endParaRPr lang="ru-RU" sz="25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/>
      <p:bldP spid="1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2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46083" name="TextBox 9"/>
          <p:cNvSpPr txBox="1">
            <a:spLocks noChangeArrowheads="1"/>
          </p:cNvSpPr>
          <p:nvPr/>
        </p:nvSpPr>
        <p:spPr bwMode="auto">
          <a:xfrm>
            <a:off x="3132138" y="88900"/>
            <a:ext cx="601186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100" b="1">
                <a:solidFill>
                  <a:srgbClr val="151515"/>
                </a:solidFill>
                <a:latin typeface="Verdana" pitchFamily="34" charset="0"/>
              </a:rPr>
              <a:t>Характеристическое свойство обратно пропорциональных величин</a:t>
            </a:r>
          </a:p>
        </p:txBody>
      </p:sp>
      <p:sp>
        <p:nvSpPr>
          <p:cNvPr id="46084" name="TextBox 12"/>
          <p:cNvSpPr txBox="1">
            <a:spLocks noChangeArrowheads="1"/>
          </p:cNvSpPr>
          <p:nvPr/>
        </p:nvSpPr>
        <p:spPr bwMode="auto">
          <a:xfrm>
            <a:off x="250825" y="1268413"/>
            <a:ext cx="8642350" cy="15541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Убедимся, что произведения</a:t>
            </a:r>
          </a:p>
          <a:p>
            <a:pPr algn="ctr"/>
            <a:endParaRPr lang="ru-RU" sz="1000">
              <a:latin typeface="Verdana" pitchFamily="34" charset="0"/>
            </a:endParaRPr>
          </a:p>
          <a:p>
            <a:pPr algn="ctr"/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 b="1" baseline="-25000">
                <a:solidFill>
                  <a:srgbClr val="C00000"/>
                </a:solidFill>
                <a:latin typeface="Verdana" pitchFamily="34" charset="0"/>
              </a:rPr>
              <a:t>1</a:t>
            </a:r>
            <a:r>
              <a:rPr lang="ru-RU" sz="2500">
                <a:latin typeface="Verdana" pitchFamily="34" charset="0"/>
              </a:rPr>
              <a:t> ·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 baseline="-25000">
                <a:solidFill>
                  <a:srgbClr val="0000FF"/>
                </a:solidFill>
                <a:latin typeface="Verdana" pitchFamily="34" charset="0"/>
              </a:rPr>
              <a:t>1</a:t>
            </a:r>
            <a:r>
              <a:rPr lang="ru-RU" sz="2500">
                <a:latin typeface="Verdana" pitchFamily="34" charset="0"/>
              </a:rPr>
              <a:t> и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 b="1" baseline="-25000">
                <a:solidFill>
                  <a:srgbClr val="C00000"/>
                </a:solidFill>
                <a:latin typeface="Verdana" pitchFamily="34" charset="0"/>
              </a:rPr>
              <a:t>2</a:t>
            </a:r>
            <a:r>
              <a:rPr lang="ru-RU" sz="2500">
                <a:latin typeface="Verdana" pitchFamily="34" charset="0"/>
              </a:rPr>
              <a:t> ·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 baseline="-25000">
                <a:solidFill>
                  <a:srgbClr val="0000FF"/>
                </a:solidFill>
                <a:latin typeface="Verdana" pitchFamily="34" charset="0"/>
              </a:rPr>
              <a:t>2</a:t>
            </a:r>
          </a:p>
          <a:p>
            <a:pPr algn="ctr"/>
            <a:endParaRPr lang="en-US" sz="10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равны.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50825" y="2968625"/>
            <a:ext cx="8642350" cy="1246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Действительно:</a:t>
            </a:r>
            <a:endParaRPr lang="en-US" sz="2500">
              <a:latin typeface="Verdana" pitchFamily="34" charset="0"/>
            </a:endParaRPr>
          </a:p>
          <a:p>
            <a:pPr algn="ctr"/>
            <a:endParaRPr lang="en-US" sz="2500">
              <a:latin typeface="Verdana" pitchFamily="34" charset="0"/>
            </a:endParaRPr>
          </a:p>
          <a:p>
            <a:pPr algn="ctr"/>
            <a:endParaRPr lang="en-US" sz="2500">
              <a:latin typeface="Verdan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14400" y="3492500"/>
            <a:ext cx="2955925" cy="4762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i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ru-RU" sz="2500" b="1" baseline="-25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ru-RU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· </a:t>
            </a:r>
            <a:r>
              <a:rPr lang="en-US" sz="2500" b="1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</a:t>
            </a:r>
            <a:r>
              <a:rPr lang="ru-RU" sz="2500" b="1" baseline="-25000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</a:t>
            </a:r>
            <a:r>
              <a:rPr lang="ru-RU" sz="2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</a:t>
            </a:r>
            <a:r>
              <a:rPr lang="ru-RU" sz="25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</a:t>
            </a:r>
            <a:r>
              <a:rPr lang="ru-RU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· </a:t>
            </a:r>
            <a:r>
              <a:rPr lang="ru-RU" sz="2500" b="1" i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ru-RU" sz="2500" b="1" baseline="-25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</a:t>
            </a:r>
            <a:r>
              <a:rPr lang="ru-RU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· </a:t>
            </a:r>
            <a:endParaRPr lang="ru-RU" sz="25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337050" y="3519488"/>
            <a:ext cx="46196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latin typeface="Verdana" pitchFamily="34" charset="0"/>
              </a:rPr>
              <a:t>=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764088" y="3294063"/>
            <a:ext cx="1824037" cy="8620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 </a:t>
            </a:r>
            <a:r>
              <a:rPr lang="ru-RU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· </a:t>
            </a:r>
            <a:r>
              <a:rPr lang="ru-RU" sz="2500" b="1" i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ru-RU" sz="2500" b="1" baseline="-25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ru-RU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· </a:t>
            </a:r>
            <a:r>
              <a:rPr lang="en-US" sz="2500" b="1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</a:t>
            </a:r>
            <a:r>
              <a:rPr lang="ru-RU" sz="2500" b="1" baseline="-25000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endParaRPr lang="ru-RU" sz="25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500" dirty="0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30750" y="3725863"/>
            <a:ext cx="18002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 </a:t>
            </a:r>
            <a:endParaRPr lang="ru-RU" sz="2500" dirty="0">
              <a:latin typeface="+mn-lt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4730750" y="3770313"/>
            <a:ext cx="17557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50825" y="4284663"/>
            <a:ext cx="8642350" cy="178435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</a:rPr>
              <a:t>И наоборот,</a:t>
            </a:r>
          </a:p>
          <a:p>
            <a:pPr algn="ctr"/>
            <a:r>
              <a:rPr lang="ru-RU" sz="2500">
                <a:latin typeface="Verdana" pitchFamily="34" charset="0"/>
              </a:rPr>
              <a:t>предположим, что произведени величин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>
                <a:latin typeface="Verdana" pitchFamily="34" charset="0"/>
              </a:rPr>
              <a:t> и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>
                <a:latin typeface="Verdana" pitchFamily="34" charset="0"/>
              </a:rPr>
              <a:t> постоянно, скажем,</a:t>
            </a:r>
          </a:p>
          <a:p>
            <a:pPr algn="ctr"/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>
                <a:latin typeface="Verdana" pitchFamily="34" charset="0"/>
              </a:rPr>
              <a:t> ·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ru-RU" sz="2500" b="1">
                <a:latin typeface="Verdana" pitchFamily="34" charset="0"/>
              </a:rPr>
              <a:t>=</a:t>
            </a:r>
            <a:r>
              <a:rPr lang="en-US" sz="2500" b="1">
                <a:latin typeface="Verdana" pitchFamily="34" charset="0"/>
              </a:rPr>
              <a:t> </a:t>
            </a:r>
            <a:r>
              <a:rPr lang="en-US" sz="2500" b="1">
                <a:solidFill>
                  <a:srgbClr val="E46C0A"/>
                </a:solidFill>
                <a:latin typeface="Verdana" pitchFamily="34" charset="0"/>
              </a:rPr>
              <a:t>n</a:t>
            </a:r>
            <a:r>
              <a:rPr lang="ru-RU" sz="2500">
                <a:latin typeface="Verdana" pitchFamily="34" charset="0"/>
              </a:rPr>
              <a:t>.</a:t>
            </a:r>
            <a:endParaRPr lang="en-US" sz="2500">
              <a:latin typeface="Verdana" pitchFamily="34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740150" y="3284538"/>
            <a:ext cx="56197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 baseline="-25000">
                <a:solidFill>
                  <a:srgbClr val="0000FF"/>
                </a:solidFill>
                <a:latin typeface="Verdana" pitchFamily="34" charset="0"/>
              </a:rPr>
              <a:t>1</a:t>
            </a:r>
            <a:endParaRPr lang="ru-RU" sz="2500">
              <a:latin typeface="Calibri" pitchFamily="34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3706813" y="3762375"/>
            <a:ext cx="63023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706813" y="3716338"/>
            <a:ext cx="630237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</a:t>
            </a:r>
            <a:endParaRPr lang="ru-RU" sz="2500" dirty="0">
              <a:latin typeface="+mn-lt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6497638" y="3519488"/>
            <a:ext cx="4619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latin typeface="Verdana" pitchFamily="34" charset="0"/>
              </a:rPr>
              <a:t>=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6858000" y="3492500"/>
            <a:ext cx="1270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 b="1" baseline="-25000">
                <a:solidFill>
                  <a:srgbClr val="C00000"/>
                </a:solidFill>
                <a:latin typeface="Verdana" pitchFamily="34" charset="0"/>
              </a:rPr>
              <a:t>1</a:t>
            </a:r>
            <a:r>
              <a:rPr lang="ru-RU" sz="2500">
                <a:latin typeface="Verdana" pitchFamily="34" charset="0"/>
              </a:rPr>
              <a:t> ·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 baseline="-25000">
                <a:solidFill>
                  <a:srgbClr val="0000FF"/>
                </a:solidFill>
                <a:latin typeface="Verdana" pitchFamily="34" charset="0"/>
              </a:rPr>
              <a:t>1</a:t>
            </a:r>
            <a:endParaRPr lang="ru-RU" sz="2500" b="1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25" grpId="0"/>
      <p:bldP spid="26" grpId="0"/>
      <p:bldP spid="28" grpId="0"/>
      <p:bldP spid="33" grpId="0" animBg="1"/>
      <p:bldP spid="34" grpId="0"/>
      <p:bldP spid="36" grpId="0"/>
      <p:bldP spid="37" grpId="0"/>
      <p:bldP spid="3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6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47107" name="TextBox 9"/>
          <p:cNvSpPr txBox="1">
            <a:spLocks noChangeArrowheads="1"/>
          </p:cNvSpPr>
          <p:nvPr/>
        </p:nvSpPr>
        <p:spPr bwMode="auto">
          <a:xfrm>
            <a:off x="3132138" y="88900"/>
            <a:ext cx="601186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100" b="1">
                <a:solidFill>
                  <a:srgbClr val="151515"/>
                </a:solidFill>
                <a:latin typeface="Verdana" pitchFamily="34" charset="0"/>
              </a:rPr>
              <a:t>Характеристическое свойство обратно пропорциональных величин</a:t>
            </a:r>
          </a:p>
        </p:txBody>
      </p:sp>
      <p:sp>
        <p:nvSpPr>
          <p:cNvPr id="47108" name="TextBox 12"/>
          <p:cNvSpPr txBox="1">
            <a:spLocks noChangeArrowheads="1"/>
          </p:cNvSpPr>
          <p:nvPr/>
        </p:nvSpPr>
        <p:spPr bwMode="auto">
          <a:xfrm>
            <a:off x="250825" y="1268413"/>
            <a:ext cx="8642350" cy="14001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Рассмотрим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 b="1" baseline="-25000">
                <a:solidFill>
                  <a:srgbClr val="C00000"/>
                </a:solidFill>
                <a:latin typeface="Verdana" pitchFamily="34" charset="0"/>
              </a:rPr>
              <a:t>1</a:t>
            </a:r>
            <a:r>
              <a:rPr lang="en-US" sz="2500">
                <a:latin typeface="Calibri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и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en-US" sz="2500" b="1" baseline="-25000">
                <a:solidFill>
                  <a:srgbClr val="C00000"/>
                </a:solidFill>
                <a:latin typeface="Verdana" pitchFamily="34" charset="0"/>
              </a:rPr>
              <a:t>2</a:t>
            </a:r>
            <a:r>
              <a:rPr lang="en-US" sz="2500">
                <a:latin typeface="Calibri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– два значения величины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>
                <a:latin typeface="Verdana" pitchFamily="34" charset="0"/>
              </a:rPr>
              <a:t>;</a:t>
            </a:r>
            <a:endParaRPr lang="en-US" sz="2500">
              <a:latin typeface="Verdana" pitchFamily="34" charset="0"/>
            </a:endParaRPr>
          </a:p>
          <a:p>
            <a:pPr algn="ctr"/>
            <a:endParaRPr lang="ru-RU" sz="10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а так же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 baseline="-25000">
                <a:solidFill>
                  <a:srgbClr val="0000FF"/>
                </a:solidFill>
                <a:latin typeface="Verdana" pitchFamily="34" charset="0"/>
              </a:rPr>
              <a:t>1</a:t>
            </a:r>
            <a:r>
              <a:rPr lang="ru-RU" sz="2500">
                <a:latin typeface="Verdana" pitchFamily="34" charset="0"/>
              </a:rPr>
              <a:t> и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en-US" sz="2500" b="1" baseline="-25000">
                <a:solidFill>
                  <a:srgbClr val="0000FF"/>
                </a:solidFill>
                <a:latin typeface="Verdana" pitchFamily="34" charset="0"/>
              </a:rPr>
              <a:t>2</a:t>
            </a:r>
            <a:r>
              <a:rPr lang="ru-RU" sz="2500">
                <a:latin typeface="Verdana" pitchFamily="34" charset="0"/>
              </a:rPr>
              <a:t> – соответствующие им</a:t>
            </a:r>
            <a:endParaRPr lang="en-US" sz="25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значения величины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50825" y="2708275"/>
            <a:ext cx="8642350" cy="163195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Убедимся, что если</a:t>
            </a:r>
            <a:endParaRPr lang="en-US" sz="2500">
              <a:latin typeface="Verdana" pitchFamily="34" charset="0"/>
            </a:endParaRPr>
          </a:p>
          <a:p>
            <a:pPr algn="ctr"/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en-US" sz="2500" b="1" baseline="-25000">
                <a:solidFill>
                  <a:srgbClr val="C00000"/>
                </a:solidFill>
                <a:latin typeface="Verdana" pitchFamily="34" charset="0"/>
              </a:rPr>
              <a:t>2</a:t>
            </a:r>
            <a:r>
              <a:rPr lang="ru-RU" sz="2500">
                <a:latin typeface="Verdana" pitchFamily="34" charset="0"/>
              </a:rPr>
              <a:t> = </a:t>
            </a:r>
            <a:r>
              <a:rPr lang="ru-RU" sz="2500" b="1">
                <a:solidFill>
                  <a:srgbClr val="215968"/>
                </a:solidFill>
                <a:latin typeface="Verdana" pitchFamily="34" charset="0"/>
              </a:rPr>
              <a:t>k</a:t>
            </a:r>
            <a:r>
              <a:rPr lang="en-US" sz="2500" b="1">
                <a:solidFill>
                  <a:srgbClr val="215968"/>
                </a:solidFill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·</a:t>
            </a:r>
            <a:r>
              <a:rPr lang="en-US" sz="2500">
                <a:latin typeface="Verdana" pitchFamily="34" charset="0"/>
              </a:rPr>
              <a:t>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 b="1" baseline="-25000">
                <a:solidFill>
                  <a:srgbClr val="C00000"/>
                </a:solidFill>
                <a:latin typeface="Verdana" pitchFamily="34" charset="0"/>
              </a:rPr>
              <a:t>1</a:t>
            </a:r>
            <a:r>
              <a:rPr lang="ru-RU" sz="2500">
                <a:latin typeface="Verdana" pitchFamily="34" charset="0"/>
              </a:rPr>
              <a:t>,</a:t>
            </a:r>
          </a:p>
          <a:p>
            <a:pPr algn="ctr"/>
            <a:endParaRPr lang="ru-RU" sz="2500">
              <a:latin typeface="Verdana" pitchFamily="34" charset="0"/>
            </a:endParaRPr>
          </a:p>
          <a:p>
            <a:pPr algn="ctr"/>
            <a:endParaRPr lang="en-US" sz="2500">
              <a:latin typeface="Verdana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50825" y="4411663"/>
            <a:ext cx="8642350" cy="86201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Так как</a:t>
            </a:r>
          </a:p>
          <a:p>
            <a:pPr algn="ctr"/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 b="1" baseline="-25000">
                <a:solidFill>
                  <a:srgbClr val="C00000"/>
                </a:solidFill>
                <a:latin typeface="Verdana" pitchFamily="34" charset="0"/>
              </a:rPr>
              <a:t>1</a:t>
            </a:r>
            <a:r>
              <a:rPr lang="ru-RU" sz="2500">
                <a:latin typeface="Verdana" pitchFamily="34" charset="0"/>
              </a:rPr>
              <a:t> ·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 baseline="-25000">
                <a:solidFill>
                  <a:srgbClr val="0000FF"/>
                </a:solidFill>
                <a:latin typeface="Verdana" pitchFamily="34" charset="0"/>
              </a:rPr>
              <a:t>1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ru-RU" sz="2500" b="1">
                <a:latin typeface="Verdana" pitchFamily="34" charset="0"/>
              </a:rPr>
              <a:t>=</a:t>
            </a:r>
            <a:r>
              <a:rPr lang="en-US" sz="2500" b="1">
                <a:latin typeface="Verdana" pitchFamily="34" charset="0"/>
              </a:rPr>
              <a:t> </a:t>
            </a:r>
            <a:r>
              <a:rPr lang="en-US" sz="2500" b="1">
                <a:solidFill>
                  <a:srgbClr val="E46C0A"/>
                </a:solidFill>
                <a:latin typeface="Verdana" pitchFamily="34" charset="0"/>
              </a:rPr>
              <a:t>n</a:t>
            </a:r>
            <a:r>
              <a:rPr lang="ru-RU" sz="2500">
                <a:latin typeface="Verdana" pitchFamily="34" charset="0"/>
              </a:rPr>
              <a:t> и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 b="1" baseline="-25000">
                <a:solidFill>
                  <a:srgbClr val="C00000"/>
                </a:solidFill>
                <a:latin typeface="Verdana" pitchFamily="34" charset="0"/>
              </a:rPr>
              <a:t>2</a:t>
            </a:r>
            <a:r>
              <a:rPr lang="ru-RU" sz="2500">
                <a:latin typeface="Verdana" pitchFamily="34" charset="0"/>
              </a:rPr>
              <a:t> ·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 baseline="-25000">
                <a:solidFill>
                  <a:srgbClr val="0000FF"/>
                </a:solidFill>
                <a:latin typeface="Verdana" pitchFamily="34" charset="0"/>
              </a:rPr>
              <a:t>2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ru-RU" sz="2500" b="1">
                <a:latin typeface="Verdana" pitchFamily="34" charset="0"/>
              </a:rPr>
              <a:t>=</a:t>
            </a:r>
            <a:r>
              <a:rPr lang="en-US" sz="2500" b="1">
                <a:latin typeface="Verdana" pitchFamily="34" charset="0"/>
              </a:rPr>
              <a:t> </a:t>
            </a:r>
            <a:r>
              <a:rPr lang="en-US" sz="2500" b="1">
                <a:solidFill>
                  <a:srgbClr val="E46C0A"/>
                </a:solidFill>
                <a:latin typeface="Verdana" pitchFamily="34" charset="0"/>
              </a:rPr>
              <a:t>n</a:t>
            </a:r>
            <a:r>
              <a:rPr lang="ru-RU" sz="2500">
                <a:latin typeface="Verdana" pitchFamily="34" charset="0"/>
              </a:rPr>
              <a:t>, то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 b="1" baseline="-25000">
                <a:solidFill>
                  <a:srgbClr val="C00000"/>
                </a:solidFill>
                <a:latin typeface="Verdana" pitchFamily="34" charset="0"/>
              </a:rPr>
              <a:t>1</a:t>
            </a:r>
            <a:r>
              <a:rPr lang="ru-RU" sz="2500">
                <a:latin typeface="Verdana" pitchFamily="34" charset="0"/>
              </a:rPr>
              <a:t> ·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 baseline="-25000">
                <a:solidFill>
                  <a:srgbClr val="0000FF"/>
                </a:solidFill>
                <a:latin typeface="Verdana" pitchFamily="34" charset="0"/>
              </a:rPr>
              <a:t>1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ru-RU" sz="2500" b="1">
                <a:latin typeface="Verdana" pitchFamily="34" charset="0"/>
              </a:rPr>
              <a:t>=</a:t>
            </a:r>
            <a:r>
              <a:rPr lang="en-US" sz="2500" b="1">
                <a:latin typeface="Verdana" pitchFamily="34" charset="0"/>
              </a:rPr>
              <a:t>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 b="1" baseline="-25000">
                <a:solidFill>
                  <a:srgbClr val="C00000"/>
                </a:solidFill>
                <a:latin typeface="Verdana" pitchFamily="34" charset="0"/>
              </a:rPr>
              <a:t>2</a:t>
            </a:r>
            <a:r>
              <a:rPr lang="ru-RU" sz="2500">
                <a:latin typeface="Verdana" pitchFamily="34" charset="0"/>
              </a:rPr>
              <a:t> ·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 baseline="-25000">
                <a:solidFill>
                  <a:srgbClr val="0000FF"/>
                </a:solidFill>
                <a:latin typeface="Verdana" pitchFamily="34" charset="0"/>
              </a:rPr>
              <a:t>2</a:t>
            </a:r>
            <a:r>
              <a:rPr lang="ru-RU" sz="2500">
                <a:latin typeface="Verdana" pitchFamily="34" charset="0"/>
              </a:rPr>
              <a:t>.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</a:rPr>
              <a:t> </a:t>
            </a:r>
            <a:endParaRPr lang="ru-RU" sz="2500">
              <a:latin typeface="Verdana" pitchFamily="34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775200" y="3465513"/>
            <a:ext cx="5619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 baseline="-25000">
                <a:solidFill>
                  <a:srgbClr val="0000FF"/>
                </a:solidFill>
                <a:latin typeface="Verdana" pitchFamily="34" charset="0"/>
              </a:rPr>
              <a:t>1</a:t>
            </a:r>
            <a:endParaRPr lang="ru-RU" sz="2500">
              <a:latin typeface="Calibri" pitchFamily="34" charset="0"/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4741863" y="3941763"/>
            <a:ext cx="63023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741863" y="3897313"/>
            <a:ext cx="630237" cy="476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</a:t>
            </a:r>
            <a:endParaRPr lang="ru-RU" sz="2500" dirty="0">
              <a:latin typeface="+mn-lt"/>
            </a:endParaRP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3402013" y="3671888"/>
            <a:ext cx="2190750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то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 baseline="-25000">
                <a:solidFill>
                  <a:srgbClr val="0000FF"/>
                </a:solidFill>
                <a:latin typeface="Verdana" pitchFamily="34" charset="0"/>
              </a:rPr>
              <a:t>2</a:t>
            </a:r>
            <a:r>
              <a:rPr lang="ru-RU" sz="2500">
                <a:latin typeface="Verdana" pitchFamily="34" charset="0"/>
              </a:rPr>
              <a:t> =      .</a:t>
            </a:r>
            <a:endParaRPr lang="ru-RU" sz="25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3" grpId="0"/>
      <p:bldP spid="46" grpId="0"/>
      <p:bldP spid="4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2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0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48131" name="TextBox 9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</a:rPr>
              <a:t>Характеристическое свойство прямо пропорциональных величин</a:t>
            </a:r>
          </a:p>
        </p:txBody>
      </p:sp>
      <p:sp>
        <p:nvSpPr>
          <p:cNvPr id="48132" name="TextBox 12"/>
          <p:cNvSpPr txBox="1">
            <a:spLocks noChangeArrowheads="1"/>
          </p:cNvSpPr>
          <p:nvPr/>
        </p:nvSpPr>
        <p:spPr bwMode="auto">
          <a:xfrm>
            <a:off x="250825" y="1268413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Тогда имеем:</a:t>
            </a:r>
            <a:endParaRPr lang="en-US" sz="2500">
              <a:latin typeface="Verdana" pitchFamily="34" charset="0"/>
            </a:endParaRPr>
          </a:p>
          <a:p>
            <a:pPr algn="ctr"/>
            <a:endParaRPr lang="en-US" sz="2500">
              <a:latin typeface="Verdana" pitchFamily="34" charset="0"/>
            </a:endParaRPr>
          </a:p>
          <a:p>
            <a:pPr algn="ctr"/>
            <a:endParaRPr lang="en-US" sz="25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в чём и требовалось убедиться.</a:t>
            </a:r>
          </a:p>
        </p:txBody>
      </p:sp>
      <p:sp>
        <p:nvSpPr>
          <p:cNvPr id="48133" name="TextBox 17"/>
          <p:cNvSpPr txBox="1">
            <a:spLocks noChangeArrowheads="1"/>
          </p:cNvSpPr>
          <p:nvPr/>
        </p:nvSpPr>
        <p:spPr bwMode="auto">
          <a:xfrm>
            <a:off x="3101975" y="1601788"/>
            <a:ext cx="1270000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 b="1" baseline="-25000">
                <a:solidFill>
                  <a:srgbClr val="C00000"/>
                </a:solidFill>
                <a:latin typeface="Verdana" pitchFamily="34" charset="0"/>
              </a:rPr>
              <a:t>1</a:t>
            </a:r>
            <a:r>
              <a:rPr lang="ru-RU" sz="2500">
                <a:latin typeface="Verdana" pitchFamily="34" charset="0"/>
              </a:rPr>
              <a:t> ·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 baseline="-25000">
                <a:solidFill>
                  <a:srgbClr val="0000FF"/>
                </a:solidFill>
                <a:latin typeface="Verdana" pitchFamily="34" charset="0"/>
              </a:rPr>
              <a:t>1</a:t>
            </a:r>
            <a:endParaRPr lang="ru-RU" sz="2500">
              <a:latin typeface="Calibri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3068638" y="2079625"/>
            <a:ext cx="123348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135" name="TextBox 19"/>
          <p:cNvSpPr txBox="1">
            <a:spLocks noChangeArrowheads="1"/>
          </p:cNvSpPr>
          <p:nvPr/>
        </p:nvSpPr>
        <p:spPr bwMode="auto">
          <a:xfrm>
            <a:off x="2997200" y="2052638"/>
            <a:ext cx="13049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 b="1" baseline="-25000">
                <a:solidFill>
                  <a:srgbClr val="C00000"/>
                </a:solidFill>
                <a:latin typeface="Verdana" pitchFamily="34" charset="0"/>
              </a:rPr>
              <a:t>2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48136" name="TextBox 37"/>
          <p:cNvSpPr txBox="1">
            <a:spLocks noChangeArrowheads="1"/>
          </p:cNvSpPr>
          <p:nvPr/>
        </p:nvSpPr>
        <p:spPr bwMode="auto">
          <a:xfrm>
            <a:off x="4346575" y="1808163"/>
            <a:ext cx="461963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latin typeface="Verdana" pitchFamily="34" charset="0"/>
              </a:rPr>
              <a:t>=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50825" y="2979738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Можно утверждать следующее: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0825" y="3519488"/>
            <a:ext cx="8642350" cy="278447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Если величины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 b="1">
                <a:latin typeface="Verdana" pitchFamily="34" charset="0"/>
              </a:rPr>
              <a:t> и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>
                <a:latin typeface="Verdana" pitchFamily="34" charset="0"/>
              </a:rPr>
              <a:t> –</a:t>
            </a:r>
          </a:p>
          <a:p>
            <a:pPr algn="ctr"/>
            <a:r>
              <a:rPr lang="ru-RU" sz="2500" b="1">
                <a:latin typeface="Verdana" pitchFamily="34" charset="0"/>
              </a:rPr>
              <a:t>обратно пропорциональны, то они связаны между собой формулой</a:t>
            </a:r>
          </a:p>
          <a:p>
            <a:pPr algn="ctr"/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>
                <a:latin typeface="Verdana" pitchFamily="34" charset="0"/>
              </a:rPr>
              <a:t> ·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>
                <a:latin typeface="Verdana" pitchFamily="34" charset="0"/>
              </a:rPr>
              <a:t> =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</a:rPr>
              <a:t>n</a:t>
            </a:r>
            <a:r>
              <a:rPr lang="ru-RU" sz="2500">
                <a:latin typeface="Verdana" pitchFamily="34" charset="0"/>
              </a:rPr>
              <a:t>,</a:t>
            </a:r>
          </a:p>
          <a:p>
            <a:pPr algn="ctr"/>
            <a:endParaRPr lang="ru-RU" sz="2500" b="1">
              <a:latin typeface="Verdana" pitchFamily="34" charset="0"/>
            </a:endParaRPr>
          </a:p>
          <a:p>
            <a:pPr algn="ctr"/>
            <a:endParaRPr lang="ru-RU" sz="2500" b="1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где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</a:rPr>
              <a:t>n</a:t>
            </a:r>
            <a:r>
              <a:rPr lang="ru-RU" sz="2500" b="1">
                <a:latin typeface="Verdana" pitchFamily="34" charset="0"/>
              </a:rPr>
              <a:t> – некоторая постоянная величина.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100638" y="5003800"/>
            <a:ext cx="412750" cy="4778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</a:t>
            </a:r>
            <a:endParaRPr lang="ru-RU" sz="2500" dirty="0">
              <a:latin typeface="+mn-lt"/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4976813" y="5481638"/>
            <a:ext cx="63023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5067300" y="5435600"/>
            <a:ext cx="40957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4548188" y="5229225"/>
            <a:ext cx="4619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latin typeface="Verdana" pitchFamily="34" charset="0"/>
              </a:rPr>
              <a:t>=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3581400" y="5211763"/>
            <a:ext cx="23272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500">
                <a:latin typeface="Verdana" pitchFamily="34" charset="0"/>
              </a:rPr>
              <a:t>или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          </a:t>
            </a:r>
            <a:r>
              <a:rPr lang="ru-RU" sz="2500">
                <a:latin typeface="Verdana" pitchFamily="34" charset="0"/>
              </a:rPr>
              <a:t>,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48144" name="TextBox 22"/>
          <p:cNvSpPr txBox="1">
            <a:spLocks noChangeArrowheads="1"/>
          </p:cNvSpPr>
          <p:nvPr/>
        </p:nvSpPr>
        <p:spPr bwMode="auto">
          <a:xfrm>
            <a:off x="2232025" y="1827213"/>
            <a:ext cx="838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en-US" sz="2500" b="1" baseline="-25000">
                <a:solidFill>
                  <a:srgbClr val="0000FF"/>
                </a:solidFill>
                <a:latin typeface="Verdana" pitchFamily="34" charset="0"/>
              </a:rPr>
              <a:t>2</a:t>
            </a:r>
            <a:r>
              <a:rPr lang="en-US" sz="2500" b="1" i="1">
                <a:latin typeface="Verdana" pitchFamily="34" charset="0"/>
              </a:rPr>
              <a:t>=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48145" name="TextBox 24"/>
          <p:cNvSpPr txBox="1">
            <a:spLocks noChangeArrowheads="1"/>
          </p:cNvSpPr>
          <p:nvPr/>
        </p:nvSpPr>
        <p:spPr bwMode="auto">
          <a:xfrm>
            <a:off x="4876800" y="1601788"/>
            <a:ext cx="1270000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2500" b="1" baseline="-25000">
                <a:solidFill>
                  <a:srgbClr val="C00000"/>
                </a:solidFill>
                <a:latin typeface="Verdana" pitchFamily="34" charset="0"/>
              </a:rPr>
              <a:t>1</a:t>
            </a:r>
            <a:r>
              <a:rPr lang="ru-RU" sz="2500">
                <a:latin typeface="Verdana" pitchFamily="34" charset="0"/>
              </a:rPr>
              <a:t> · </a:t>
            </a:r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 baseline="-25000">
                <a:solidFill>
                  <a:srgbClr val="0000FF"/>
                </a:solidFill>
                <a:latin typeface="Verdana" pitchFamily="34" charset="0"/>
              </a:rPr>
              <a:t>1</a:t>
            </a:r>
            <a:endParaRPr lang="ru-RU" sz="2500">
              <a:latin typeface="Calibri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4843463" y="2079625"/>
            <a:ext cx="123348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772025" y="2052638"/>
            <a:ext cx="1304925" cy="476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· </a:t>
            </a:r>
            <a:r>
              <a:rPr lang="ru-RU" sz="2500" b="1" i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ru-RU" sz="2500" b="1" baseline="-25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endParaRPr lang="ru-RU" sz="2500" dirty="0">
              <a:latin typeface="+mn-lt"/>
            </a:endParaRPr>
          </a:p>
        </p:txBody>
      </p:sp>
      <p:sp>
        <p:nvSpPr>
          <p:cNvPr id="48148" name="TextBox 27"/>
          <p:cNvSpPr txBox="1">
            <a:spLocks noChangeArrowheads="1"/>
          </p:cNvSpPr>
          <p:nvPr/>
        </p:nvSpPr>
        <p:spPr bwMode="auto">
          <a:xfrm>
            <a:off x="6045200" y="1808163"/>
            <a:ext cx="461963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latin typeface="Verdana" pitchFamily="34" charset="0"/>
              </a:rPr>
              <a:t>=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48149" name="TextBox 28"/>
          <p:cNvSpPr txBox="1">
            <a:spLocks noChangeArrowheads="1"/>
          </p:cNvSpPr>
          <p:nvPr/>
        </p:nvSpPr>
        <p:spPr bwMode="auto">
          <a:xfrm>
            <a:off x="6507163" y="1601788"/>
            <a:ext cx="56197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2500" b="1" baseline="-25000">
                <a:solidFill>
                  <a:srgbClr val="0000FF"/>
                </a:solidFill>
                <a:latin typeface="Verdana" pitchFamily="34" charset="0"/>
              </a:rPr>
              <a:t>1</a:t>
            </a:r>
            <a:endParaRPr lang="ru-RU" sz="2500">
              <a:latin typeface="Calibri" pitchFamily="34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6508750" y="2079625"/>
            <a:ext cx="4937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437313" y="2052638"/>
            <a:ext cx="609600" cy="476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</a:t>
            </a:r>
            <a:endParaRPr lang="ru-RU" sz="25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45" grpId="0" animBg="1"/>
      <p:bldP spid="46" grpId="0"/>
      <p:bldP spid="48" grpId="0"/>
      <p:bldP spid="51" grpId="0"/>
      <p:bldP spid="5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4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49155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Важное замечание</a:t>
            </a:r>
          </a:p>
        </p:txBody>
      </p:sp>
      <p:sp>
        <p:nvSpPr>
          <p:cNvPr id="49156" name="TextBox 12"/>
          <p:cNvSpPr txBox="1">
            <a:spLocks noChangeArrowheads="1"/>
          </p:cNvSpPr>
          <p:nvPr/>
        </p:nvSpPr>
        <p:spPr bwMode="auto">
          <a:xfrm>
            <a:off x="250825" y="1268413"/>
            <a:ext cx="8642350" cy="27860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Обратите внимание:</a:t>
            </a:r>
          </a:p>
          <a:p>
            <a:pPr algn="ctr"/>
            <a:r>
              <a:rPr lang="ru-RU" sz="2500">
                <a:latin typeface="Verdana" pitchFamily="34" charset="0"/>
              </a:rPr>
              <a:t>если одна величина увеличивается,</a:t>
            </a:r>
          </a:p>
          <a:p>
            <a:pPr algn="ctr"/>
            <a:r>
              <a:rPr lang="ru-RU" sz="2500">
                <a:latin typeface="Verdana" pitchFamily="34" charset="0"/>
              </a:rPr>
              <a:t>когда увеличивается другая,</a:t>
            </a:r>
          </a:p>
          <a:p>
            <a:pPr algn="ctr"/>
            <a:r>
              <a:rPr lang="ru-RU" sz="2500">
                <a:latin typeface="Verdana" pitchFamily="34" charset="0"/>
              </a:rPr>
              <a:t>то это </a:t>
            </a:r>
            <a:r>
              <a:rPr lang="ru-RU" sz="2500" b="1">
                <a:latin typeface="Verdana" pitchFamily="34" charset="0"/>
              </a:rPr>
              <a:t>не обязательно </a:t>
            </a:r>
            <a:r>
              <a:rPr lang="ru-RU" sz="2500">
                <a:latin typeface="Verdana" pitchFamily="34" charset="0"/>
              </a:rPr>
              <a:t>означает,</a:t>
            </a:r>
          </a:p>
          <a:p>
            <a:pPr algn="ctr"/>
            <a:r>
              <a:rPr lang="ru-RU" sz="2500">
                <a:latin typeface="Verdana" pitchFamily="34" charset="0"/>
              </a:rPr>
              <a:t>что они прямо пропорциональны.</a:t>
            </a:r>
          </a:p>
          <a:p>
            <a:pPr algn="ctr"/>
            <a:r>
              <a:rPr lang="ru-RU" sz="2500">
                <a:latin typeface="Verdana" pitchFamily="34" charset="0"/>
              </a:rPr>
              <a:t>Нужно ещё, чтобы увеличение обеих величин происходило </a:t>
            </a:r>
            <a:r>
              <a:rPr lang="ru-RU" sz="2500" b="1">
                <a:latin typeface="Verdana" pitchFamily="34" charset="0"/>
              </a:rPr>
              <a:t>в</a:t>
            </a:r>
            <a:r>
              <a:rPr lang="ru-RU" sz="2500">
                <a:latin typeface="Verdana" pitchFamily="34" charset="0"/>
              </a:rPr>
              <a:t> </a:t>
            </a:r>
            <a:r>
              <a:rPr lang="ru-RU" sz="2500" b="1">
                <a:latin typeface="Verdana" pitchFamily="34" charset="0"/>
              </a:rPr>
              <a:t>одинаковое число раз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250825" y="4643438"/>
            <a:ext cx="8642350" cy="1785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</a:rPr>
              <a:t>С увеличением одного из слагаемых</a:t>
            </a:r>
          </a:p>
          <a:p>
            <a:pPr algn="ctr"/>
            <a:r>
              <a:rPr lang="ru-RU" sz="2200">
                <a:latin typeface="Verdana" pitchFamily="34" charset="0"/>
              </a:rPr>
              <a:t>Увеличивается и сумма,</a:t>
            </a:r>
          </a:p>
          <a:p>
            <a:pPr algn="ctr"/>
            <a:r>
              <a:rPr lang="ru-RU" sz="2200">
                <a:latin typeface="Verdana" pitchFamily="34" charset="0"/>
              </a:rPr>
              <a:t>однако было бы ошибочно считать,</a:t>
            </a:r>
          </a:p>
          <a:p>
            <a:pPr algn="ctr"/>
            <a:r>
              <a:rPr lang="ru-RU" sz="2200">
                <a:latin typeface="Verdana" pitchFamily="34" charset="0"/>
              </a:rPr>
              <a:t>что сумма прямо пропорциональна этому слагаемому, так как они увеличиваются не в одинаковое число раз.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50825" y="4122738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Пример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50178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Свойства делимости</a:t>
            </a:r>
          </a:p>
        </p:txBody>
      </p:sp>
      <p:pic>
        <p:nvPicPr>
          <p:cNvPr id="50180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1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50182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Verdana" pitchFamily="34" charset="0"/>
              </a:rPr>
              <a:t>Какие величины называются прямо пропорциональными? Приведите примеры таких величин. Укажите их характеристическое свойство.</a:t>
            </a:r>
          </a:p>
        </p:txBody>
      </p:sp>
      <p:sp>
        <p:nvSpPr>
          <p:cNvPr id="50183" name="TextBox 52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50184" name="TextBox 14"/>
          <p:cNvSpPr txBox="1">
            <a:spLocks noChangeArrowheads="1"/>
          </p:cNvSpPr>
          <p:nvPr/>
        </p:nvSpPr>
        <p:spPr bwMode="auto">
          <a:xfrm>
            <a:off x="250825" y="2817813"/>
            <a:ext cx="8640763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Verdana" pitchFamily="34" charset="0"/>
              </a:rPr>
              <a:t>Какие величины называются обратно пропорциональными? Приведите примеры таких величин. Укажите их характеристическое свойство.</a:t>
            </a:r>
          </a:p>
        </p:txBody>
      </p:sp>
      <p:sp>
        <p:nvSpPr>
          <p:cNvPr id="50185" name="TextBox 14"/>
          <p:cNvSpPr txBox="1">
            <a:spLocks noChangeArrowheads="1"/>
          </p:cNvSpPr>
          <p:nvPr/>
        </p:nvSpPr>
        <p:spPr bwMode="auto">
          <a:xfrm>
            <a:off x="250825" y="3878263"/>
            <a:ext cx="8640763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Verdana" pitchFamily="34" charset="0"/>
              </a:rPr>
              <a:t>Верно ли, что если с уменьшением одной величины, друга величина увеличивается, то они обратно пропорциональные величины?</a:t>
            </a:r>
          </a:p>
        </p:txBody>
      </p:sp>
      <p:sp>
        <p:nvSpPr>
          <p:cNvPr id="50186" name="TextBox 14"/>
          <p:cNvSpPr txBox="1">
            <a:spLocks noChangeArrowheads="1"/>
          </p:cNvSpPr>
          <p:nvPr/>
        </p:nvSpPr>
        <p:spPr bwMode="auto">
          <a:xfrm>
            <a:off x="250825" y="4926013"/>
            <a:ext cx="8640763" cy="7080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Verdana" pitchFamily="34" charset="0"/>
              </a:rPr>
              <a:t>Человек проходил за минуту 30 метров, сколько метров он пройдет за 12 минут, если будет идти с той же скоростью?</a:t>
            </a:r>
          </a:p>
        </p:txBody>
      </p:sp>
      <p:sp>
        <p:nvSpPr>
          <p:cNvPr id="50187" name="TextBox 14"/>
          <p:cNvSpPr txBox="1">
            <a:spLocks noChangeArrowheads="1"/>
          </p:cNvSpPr>
          <p:nvPr/>
        </p:nvSpPr>
        <p:spPr bwMode="auto">
          <a:xfrm>
            <a:off x="250825" y="5661025"/>
            <a:ext cx="8640763" cy="9699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900">
                <a:latin typeface="Verdana" pitchFamily="34" charset="0"/>
              </a:rPr>
              <a:t>Товар стоит 1000 рублей и на зарплату человек мог купить 12 единиц товара. Товар увеличился в цене до 3000 рублей.</a:t>
            </a:r>
          </a:p>
          <a:p>
            <a:r>
              <a:rPr lang="ru-RU" sz="1900">
                <a:latin typeface="Verdana" pitchFamily="34" charset="0"/>
              </a:rPr>
              <a:t>Сколько теперь единиц товара можно купить на туже зарплату?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17411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Определение прямо пропорциональных величин</a:t>
            </a:r>
          </a:p>
        </p:txBody>
      </p:sp>
      <p:sp>
        <p:nvSpPr>
          <p:cNvPr id="17412" name="TextBox 15"/>
          <p:cNvSpPr txBox="1">
            <a:spLocks noChangeArrowheads="1"/>
          </p:cNvSpPr>
          <p:nvPr/>
        </p:nvSpPr>
        <p:spPr bwMode="auto">
          <a:xfrm>
            <a:off x="250825" y="1268413"/>
            <a:ext cx="8642350" cy="49863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</a:rPr>
              <a:t>Если </a:t>
            </a:r>
            <a:r>
              <a:rPr lang="ru-RU" sz="3200" b="1">
                <a:latin typeface="Verdana" pitchFamily="34" charset="0"/>
              </a:rPr>
              <a:t>две величины</a:t>
            </a:r>
            <a:endParaRPr lang="en-US" sz="3200" b="1">
              <a:latin typeface="Verdana" pitchFamily="34" charset="0"/>
            </a:endParaRPr>
          </a:p>
          <a:p>
            <a:pPr algn="ctr"/>
            <a:r>
              <a:rPr lang="ru-RU" sz="3200" b="1">
                <a:latin typeface="Verdana" pitchFamily="34" charset="0"/>
              </a:rPr>
              <a:t>связаны между собой</a:t>
            </a:r>
            <a:r>
              <a:rPr lang="ru-RU" sz="3200">
                <a:latin typeface="Verdana" pitchFamily="34" charset="0"/>
              </a:rPr>
              <a:t> так,</a:t>
            </a:r>
            <a:endParaRPr lang="en-US" sz="3200">
              <a:latin typeface="Verdana" pitchFamily="34" charset="0"/>
            </a:endParaRPr>
          </a:p>
          <a:p>
            <a:pPr algn="ctr"/>
            <a:endParaRPr lang="en-US" sz="1000">
              <a:latin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</a:rPr>
              <a:t>что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</a:rPr>
              <a:t>с увеличением</a:t>
            </a:r>
            <a:r>
              <a:rPr lang="ru-RU" sz="3200">
                <a:latin typeface="Verdana" pitchFamily="34" charset="0"/>
              </a:rPr>
              <a:t> (</a:t>
            </a:r>
            <a:r>
              <a:rPr lang="ru-RU" sz="3200" b="1">
                <a:solidFill>
                  <a:srgbClr val="0000FF"/>
                </a:solidFill>
                <a:latin typeface="Verdana" pitchFamily="34" charset="0"/>
              </a:rPr>
              <a:t>уменьшением</a:t>
            </a:r>
            <a:r>
              <a:rPr lang="ru-RU" sz="3200">
                <a:latin typeface="Verdana" pitchFamily="34" charset="0"/>
              </a:rPr>
              <a:t>)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</a:rPr>
              <a:t>одной </a:t>
            </a:r>
            <a:r>
              <a:rPr lang="ru-RU" sz="3200" b="1">
                <a:latin typeface="Verdana" pitchFamily="34" charset="0"/>
              </a:rPr>
              <a:t>в несколько раз</a:t>
            </a:r>
            <a:endParaRPr lang="en-US" sz="3200" b="1">
              <a:latin typeface="Verdana" pitchFamily="34" charset="0"/>
            </a:endParaRPr>
          </a:p>
          <a:p>
            <a:pPr algn="ctr"/>
            <a:endParaRPr lang="en-US" sz="1000" b="1">
              <a:solidFill>
                <a:srgbClr val="C00000"/>
              </a:solidFill>
              <a:latin typeface="Verdana" pitchFamily="34" charset="0"/>
            </a:endParaRPr>
          </a:p>
          <a:p>
            <a:pPr algn="ctr"/>
            <a:r>
              <a:rPr lang="ru-RU" sz="3200" b="1">
                <a:solidFill>
                  <a:srgbClr val="C00000"/>
                </a:solidFill>
                <a:latin typeface="Verdana" pitchFamily="34" charset="0"/>
              </a:rPr>
              <a:t>вторая увеличивается</a:t>
            </a:r>
            <a:r>
              <a:rPr lang="en-US" sz="3200" b="1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ru-RU" sz="3200">
                <a:latin typeface="Verdana" pitchFamily="34" charset="0"/>
              </a:rPr>
              <a:t>(</a:t>
            </a:r>
            <a:r>
              <a:rPr lang="ru-RU" sz="3200" b="1">
                <a:solidFill>
                  <a:srgbClr val="0000FF"/>
                </a:solidFill>
                <a:latin typeface="Verdana" pitchFamily="34" charset="0"/>
              </a:rPr>
              <a:t>уменьшается</a:t>
            </a:r>
            <a:r>
              <a:rPr lang="ru-RU" sz="3200">
                <a:latin typeface="Verdana" pitchFamily="34" charset="0"/>
              </a:rPr>
              <a:t>)</a:t>
            </a:r>
            <a:endParaRPr lang="en-US" sz="3200">
              <a:latin typeface="Verdana" pitchFamily="34" charset="0"/>
            </a:endParaRPr>
          </a:p>
          <a:p>
            <a:pPr algn="ctr"/>
            <a:r>
              <a:rPr lang="ru-RU" sz="3200" b="1">
                <a:latin typeface="Verdana" pitchFamily="34" charset="0"/>
              </a:rPr>
              <a:t>во столько же раз</a:t>
            </a:r>
            <a:r>
              <a:rPr lang="ru-RU" sz="3200">
                <a:latin typeface="Verdana" pitchFamily="34" charset="0"/>
              </a:rPr>
              <a:t>,</a:t>
            </a:r>
            <a:endParaRPr lang="en-US" sz="3200">
              <a:latin typeface="Verdana" pitchFamily="34" charset="0"/>
            </a:endParaRPr>
          </a:p>
          <a:p>
            <a:pPr algn="ctr"/>
            <a:endParaRPr lang="en-US" sz="1000">
              <a:latin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</a:rPr>
              <a:t>то такие величины называются</a:t>
            </a:r>
            <a:endParaRPr lang="en-US" sz="3200">
              <a:latin typeface="Verdana" pitchFamily="34" charset="0"/>
            </a:endParaRPr>
          </a:p>
          <a:p>
            <a:pPr algn="ctr"/>
            <a:r>
              <a:rPr lang="ru-RU" sz="3200" b="1">
                <a:solidFill>
                  <a:srgbClr val="C00000"/>
                </a:solidFill>
                <a:latin typeface="Verdana" pitchFamily="34" charset="0"/>
              </a:rPr>
              <a:t>прямо пропорциональными</a:t>
            </a:r>
            <a:r>
              <a:rPr lang="ru-RU" sz="3200">
                <a:latin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18435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Прямо пропорциональные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величины</a:t>
            </a:r>
          </a:p>
        </p:txBody>
      </p:sp>
      <p:sp>
        <p:nvSpPr>
          <p:cNvPr id="18436" name="TextBox 15"/>
          <p:cNvSpPr txBox="1">
            <a:spLocks noChangeArrowheads="1"/>
          </p:cNvSpPr>
          <p:nvPr/>
        </p:nvSpPr>
        <p:spPr bwMode="auto">
          <a:xfrm>
            <a:off x="250825" y="1268413"/>
            <a:ext cx="8642350" cy="26781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</a:rPr>
              <a:t>Если две величины</a:t>
            </a:r>
          </a:p>
          <a:p>
            <a:pPr algn="ctr"/>
            <a:r>
              <a:rPr lang="ru-RU" sz="2800">
                <a:latin typeface="Verdana" pitchFamily="34" charset="0"/>
              </a:rPr>
              <a:t>прямо пропорциональны,</a:t>
            </a:r>
          </a:p>
          <a:p>
            <a:pPr algn="ctr"/>
            <a:r>
              <a:rPr lang="ru-RU" sz="2800">
                <a:latin typeface="Verdana" pitchFamily="34" charset="0"/>
              </a:rPr>
              <a:t>то отношение любых двух значений</a:t>
            </a:r>
          </a:p>
          <a:p>
            <a:pPr algn="ctr"/>
            <a:r>
              <a:rPr lang="ru-RU" sz="2800">
                <a:latin typeface="Verdana" pitchFamily="34" charset="0"/>
              </a:rPr>
              <a:t>первой величины равно отношению соответствующих значений</a:t>
            </a:r>
          </a:p>
          <a:p>
            <a:pPr algn="ctr"/>
            <a:r>
              <a:rPr lang="ru-RU" sz="2800">
                <a:latin typeface="Verdana" pitchFamily="34" charset="0"/>
              </a:rPr>
              <a:t>второй величины.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0825" y="4014788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Примеры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4527550"/>
            <a:ext cx="8642350" cy="10922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000" b="1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– при постоянной скорости</a:t>
            </a:r>
          </a:p>
          <a:p>
            <a:pPr algn="ctr"/>
            <a:endParaRPr lang="ru-RU" sz="2000" b="1">
              <a:latin typeface="Verdan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81063" y="4643438"/>
            <a:ext cx="130492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5667375"/>
            <a:ext cx="8642350" cy="10922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000" b="1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– при постоянном времени</a:t>
            </a:r>
          </a:p>
          <a:p>
            <a:pPr algn="ctr"/>
            <a:endParaRPr lang="ru-RU" sz="2000" b="1">
              <a:latin typeface="Verdana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81063" y="5768975"/>
            <a:ext cx="136842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19459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Прямо пропорциональные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величины</a:t>
            </a:r>
          </a:p>
        </p:txBody>
      </p:sp>
      <p:sp>
        <p:nvSpPr>
          <p:cNvPr id="19460" name="TextBox 15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</a:rPr>
              <a:t>Примеры прямо пропорциональных величин: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1763713"/>
            <a:ext cx="8642350" cy="40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</a:rPr>
              <a:t>количество товара и его стоимость при постоянной цене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6218238"/>
            <a:ext cx="8642350" cy="40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</a:rPr>
              <a:t>скорость и длина пути при постоянном времени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2230438"/>
            <a:ext cx="8642350" cy="40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</a:rPr>
              <a:t>длина прямоугольника и его площадь при постоянной ширине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2697163"/>
            <a:ext cx="8642350" cy="7080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</a:rPr>
              <a:t>объём параллелепипеда и площадь его основания</a:t>
            </a:r>
          </a:p>
          <a:p>
            <a:pPr algn="ctr"/>
            <a:r>
              <a:rPr lang="ru-RU" sz="2000">
                <a:latin typeface="Verdana" pitchFamily="34" charset="0"/>
              </a:rPr>
              <a:t>при постоянной высоте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50825" y="3459163"/>
            <a:ext cx="8642350" cy="40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</a:rPr>
              <a:t>величина дроби и её числитель при постоянном знаменателе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50825" y="3925888"/>
            <a:ext cx="8642350" cy="7064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</a:rPr>
              <a:t>объём выполненной работы и затраченное на неё время</a:t>
            </a:r>
          </a:p>
          <a:p>
            <a:pPr algn="ctr"/>
            <a:r>
              <a:rPr lang="ru-RU" sz="2000">
                <a:latin typeface="Verdana" pitchFamily="34" charset="0"/>
              </a:rPr>
              <a:t>при постоянной производительности труда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50825" y="4686300"/>
            <a:ext cx="8642350" cy="7080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</a:rPr>
              <a:t>производительность труда и объём выполненной работы</a:t>
            </a:r>
          </a:p>
          <a:p>
            <a:pPr algn="ctr"/>
            <a:r>
              <a:rPr lang="ru-RU" sz="2000">
                <a:latin typeface="Verdana" pitchFamily="34" charset="0"/>
              </a:rPr>
              <a:t>при постоянном времени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50825" y="5453063"/>
            <a:ext cx="8642350" cy="7080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</a:rPr>
              <a:t>длина пути, проходимого равномерно движущимся телом,</a:t>
            </a:r>
          </a:p>
          <a:p>
            <a:pPr algn="ctr"/>
            <a:r>
              <a:rPr lang="ru-RU" sz="2000">
                <a:latin typeface="Verdana" pitchFamily="34" charset="0"/>
              </a:rPr>
              <a:t>и время его движения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20483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Прямо пропорциональные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величины</a:t>
            </a:r>
          </a:p>
        </p:txBody>
      </p:sp>
      <p:sp>
        <p:nvSpPr>
          <p:cNvPr id="20484" name="TextBox 15"/>
          <p:cNvSpPr txBox="1">
            <a:spLocks noChangeArrowheads="1"/>
          </p:cNvSpPr>
          <p:nvPr/>
        </p:nvSpPr>
        <p:spPr bwMode="auto">
          <a:xfrm>
            <a:off x="250825" y="1268413"/>
            <a:ext cx="8642350" cy="1446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</a:rPr>
              <a:t>Пример</a:t>
            </a:r>
          </a:p>
          <a:p>
            <a:pPr algn="ctr"/>
            <a:r>
              <a:rPr lang="ru-RU" sz="2200" b="1">
                <a:latin typeface="Verdana" pitchFamily="34" charset="0"/>
              </a:rPr>
              <a:t>За 2 часа машина прошла 120 км.</a:t>
            </a:r>
          </a:p>
          <a:p>
            <a:pPr algn="ctr"/>
            <a:r>
              <a:rPr lang="ru-RU" sz="2200" b="1">
                <a:latin typeface="Verdana" pitchFamily="34" charset="0"/>
              </a:rPr>
              <a:t>Требуется узнать, какое расстояние она пройдёт</a:t>
            </a:r>
          </a:p>
          <a:p>
            <a:pPr algn="ctr"/>
            <a:r>
              <a:rPr lang="ru-RU" sz="2200" b="1">
                <a:latin typeface="Verdana" pitchFamily="34" charset="0"/>
              </a:rPr>
              <a:t>за 6 ч, если скорость останется неизменной.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50825" y="3300413"/>
            <a:ext cx="8642350" cy="938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</a:rPr>
              <a:t>Сначала узнаем, во сколько раз увеличится время движения:</a:t>
            </a:r>
          </a:p>
          <a:p>
            <a:pPr algn="ctr"/>
            <a:endParaRPr lang="ru-RU" sz="1000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6 : 2 = 3 раза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50825" y="4321175"/>
            <a:ext cx="8642350" cy="908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</a:rPr>
              <a:t>Следовательно, путь так же увеличится в три раза:</a:t>
            </a:r>
          </a:p>
          <a:p>
            <a:pPr algn="ctr"/>
            <a:endParaRPr lang="ru-RU" sz="800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120 · 3 =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360 (км)</a:t>
            </a:r>
            <a:r>
              <a:rPr lang="ru-RU" sz="2500" b="1">
                <a:latin typeface="Verdana" pitchFamily="34" charset="0"/>
              </a:rPr>
              <a:t>.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50825" y="2803525"/>
            <a:ext cx="8642350" cy="40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0000FF"/>
                </a:solidFill>
                <a:latin typeface="Verdana" pitchFamily="34" charset="0"/>
              </a:rPr>
              <a:t>Метод 1</a:t>
            </a:r>
            <a:endParaRPr lang="ru-RU" sz="2500" b="1">
              <a:solidFill>
                <a:srgbClr val="0000FF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21507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Прямо пропорциональные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величины</a:t>
            </a:r>
          </a:p>
        </p:txBody>
      </p:sp>
      <p:sp>
        <p:nvSpPr>
          <p:cNvPr id="21508" name="TextBox 15"/>
          <p:cNvSpPr txBox="1">
            <a:spLocks noChangeArrowheads="1"/>
          </p:cNvSpPr>
          <p:nvPr/>
        </p:nvSpPr>
        <p:spPr bwMode="auto">
          <a:xfrm>
            <a:off x="250825" y="1268413"/>
            <a:ext cx="8642350" cy="1446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</a:rPr>
              <a:t>Пример</a:t>
            </a:r>
          </a:p>
          <a:p>
            <a:pPr algn="ctr"/>
            <a:r>
              <a:rPr lang="ru-RU" sz="2200" b="1">
                <a:latin typeface="Verdana" pitchFamily="34" charset="0"/>
              </a:rPr>
              <a:t>За 2 часа машина прошла 120 км.</a:t>
            </a:r>
          </a:p>
          <a:p>
            <a:pPr algn="ctr"/>
            <a:r>
              <a:rPr lang="ru-RU" sz="2200" b="1">
                <a:latin typeface="Verdana" pitchFamily="34" charset="0"/>
              </a:rPr>
              <a:t>Требуется узнать, какое расстояние она пройдёт</a:t>
            </a:r>
          </a:p>
          <a:p>
            <a:pPr algn="ctr"/>
            <a:r>
              <a:rPr lang="ru-RU" sz="2200" b="1">
                <a:latin typeface="Verdana" pitchFamily="34" charset="0"/>
              </a:rPr>
              <a:t>за 6 ч, если скорость останется неизменной.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50825" y="3300413"/>
            <a:ext cx="8642350" cy="40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</a:rPr>
              <a:t>Условие этой задачи можно записать так:</a:t>
            </a:r>
            <a:endParaRPr lang="ru-RU" sz="2500">
              <a:latin typeface="Verdana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50825" y="5094288"/>
            <a:ext cx="8642350" cy="16303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C00000"/>
                </a:solidFill>
                <a:latin typeface="Verdana" pitchFamily="34" charset="0"/>
              </a:rPr>
              <a:t>Одинаково направленные стрелки показывают</a:t>
            </a:r>
            <a:r>
              <a:rPr lang="ru-RU" sz="2000" b="1">
                <a:latin typeface="Verdana" pitchFamily="34" charset="0"/>
              </a:rPr>
              <a:t>,</a:t>
            </a:r>
          </a:p>
          <a:p>
            <a:pPr algn="ctr"/>
            <a:r>
              <a:rPr lang="ru-RU" sz="2000" b="1">
                <a:latin typeface="Verdana" pitchFamily="34" charset="0"/>
              </a:rPr>
              <a:t>что величины </a:t>
            </a:r>
            <a:r>
              <a:rPr lang="ru-RU" sz="2000" b="1">
                <a:solidFill>
                  <a:srgbClr val="C00000"/>
                </a:solidFill>
                <a:latin typeface="Verdana" pitchFamily="34" charset="0"/>
              </a:rPr>
              <a:t>прямо пропорциональны</a:t>
            </a:r>
            <a:r>
              <a:rPr lang="ru-RU" sz="2000" b="1">
                <a:latin typeface="Verdana" pitchFamily="34" charset="0"/>
              </a:rPr>
              <a:t>, то есть отношение значений расстояния 120 : х</a:t>
            </a:r>
          </a:p>
          <a:p>
            <a:pPr algn="ctr"/>
            <a:r>
              <a:rPr lang="ru-RU" sz="2000" b="1">
                <a:latin typeface="Verdana" pitchFamily="34" charset="0"/>
              </a:rPr>
              <a:t>равно отношению</a:t>
            </a:r>
          </a:p>
          <a:p>
            <a:pPr algn="ctr"/>
            <a:r>
              <a:rPr lang="ru-RU" sz="2000" b="1">
                <a:latin typeface="Verdana" pitchFamily="34" charset="0"/>
              </a:rPr>
              <a:t>соответствующих значений времени 2 : 6.</a:t>
            </a:r>
            <a:endParaRPr lang="ru-RU" sz="2500" b="1">
              <a:latin typeface="Verdana" pitchFamily="34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50825" y="2803525"/>
            <a:ext cx="8642350" cy="40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0000FF"/>
                </a:solidFill>
                <a:latin typeface="Verdana" pitchFamily="34" charset="0"/>
              </a:rPr>
              <a:t>Метод 2</a:t>
            </a:r>
            <a:endParaRPr lang="ru-RU" sz="2500" b="1">
              <a:solidFill>
                <a:srgbClr val="0000FF"/>
              </a:solidFill>
              <a:latin typeface="Verdana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3675" y="3784600"/>
            <a:ext cx="3676650" cy="1219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Прямая и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обратная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пропорциональные</a:t>
            </a:r>
            <a:r>
              <a:rPr lang="en-US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зависимости</a:t>
            </a:r>
          </a:p>
        </p:txBody>
      </p:sp>
      <p:sp>
        <p:nvSpPr>
          <p:cNvPr id="22531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Прямо пропорциональные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величины</a:t>
            </a:r>
          </a:p>
        </p:txBody>
      </p:sp>
      <p:sp>
        <p:nvSpPr>
          <p:cNvPr id="22532" name="TextBox 15"/>
          <p:cNvSpPr txBox="1">
            <a:spLocks noChangeArrowheads="1"/>
          </p:cNvSpPr>
          <p:nvPr/>
        </p:nvSpPr>
        <p:spPr bwMode="auto">
          <a:xfrm>
            <a:off x="250825" y="1268413"/>
            <a:ext cx="8642350" cy="1446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</a:rPr>
              <a:t>Пример</a:t>
            </a:r>
          </a:p>
          <a:p>
            <a:pPr algn="ctr"/>
            <a:r>
              <a:rPr lang="ru-RU" sz="2200" b="1">
                <a:latin typeface="Verdana" pitchFamily="34" charset="0"/>
              </a:rPr>
              <a:t>За 2 часа машина прошла 120 км.</a:t>
            </a:r>
          </a:p>
          <a:p>
            <a:pPr algn="ctr"/>
            <a:r>
              <a:rPr lang="ru-RU" sz="2200" b="1">
                <a:latin typeface="Verdana" pitchFamily="34" charset="0"/>
              </a:rPr>
              <a:t>Требуется узнать, какое расстояние она пройдёт</a:t>
            </a:r>
          </a:p>
          <a:p>
            <a:pPr algn="ctr"/>
            <a:r>
              <a:rPr lang="ru-RU" sz="2200" b="1">
                <a:latin typeface="Verdana" pitchFamily="34" charset="0"/>
              </a:rPr>
              <a:t>за 6 ч, если скорость останется неизменной.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50825" y="4230688"/>
            <a:ext cx="8642350" cy="9540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b="1">
              <a:solidFill>
                <a:srgbClr val="C00000"/>
              </a:solidFill>
              <a:latin typeface="Verdana" pitchFamily="34" charset="0"/>
            </a:endParaRPr>
          </a:p>
          <a:p>
            <a:pPr algn="ctr"/>
            <a:r>
              <a:rPr lang="ru-RU" sz="2000" b="1">
                <a:latin typeface="Verdana" pitchFamily="34" charset="0"/>
              </a:rPr>
              <a:t>Составим пропорцию:                  .</a:t>
            </a:r>
          </a:p>
          <a:p>
            <a:pPr algn="ctr"/>
            <a:endParaRPr lang="ru-RU" b="1">
              <a:latin typeface="Verdana" pitchFamily="34" charset="0"/>
            </a:endParaRPr>
          </a:p>
        </p:txBody>
      </p:sp>
      <p:sp>
        <p:nvSpPr>
          <p:cNvPr id="22534" name="TextBox 21"/>
          <p:cNvSpPr txBox="1">
            <a:spLocks noChangeArrowheads="1"/>
          </p:cNvSpPr>
          <p:nvPr/>
        </p:nvSpPr>
        <p:spPr bwMode="auto">
          <a:xfrm>
            <a:off x="250825" y="2803525"/>
            <a:ext cx="8642350" cy="40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0000FF"/>
                </a:solidFill>
                <a:latin typeface="Verdana" pitchFamily="34" charset="0"/>
              </a:rPr>
              <a:t>Метод 2</a:t>
            </a:r>
            <a:endParaRPr lang="ru-RU" sz="2500" b="1">
              <a:solidFill>
                <a:srgbClr val="0000FF"/>
              </a:solidFill>
              <a:latin typeface="Verdana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6588" y="3249613"/>
            <a:ext cx="2738437" cy="9080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48300" y="4275138"/>
            <a:ext cx="1419225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5229225"/>
            <a:ext cx="8642350" cy="12303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C00000"/>
                </a:solidFill>
                <a:latin typeface="Verdana" pitchFamily="34" charset="0"/>
              </a:rPr>
              <a:t>Теперь решим её:</a:t>
            </a:r>
          </a:p>
          <a:p>
            <a:pPr algn="ctr"/>
            <a:endParaRPr lang="ru-RU" b="1">
              <a:latin typeface="Verdana" pitchFamily="34" charset="0"/>
            </a:endParaRPr>
          </a:p>
          <a:p>
            <a:pPr algn="ctr"/>
            <a:endParaRPr lang="ru-RU" b="1">
              <a:latin typeface="Verdana" pitchFamily="34" charset="0"/>
            </a:endParaRPr>
          </a:p>
          <a:p>
            <a:pPr algn="ctr"/>
            <a:endParaRPr lang="ru-RU" b="1">
              <a:latin typeface="Verdana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1800" y="5543550"/>
            <a:ext cx="8280400" cy="85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1353</TotalTime>
  <Words>1786</Words>
  <Application>Microsoft Office PowerPoint</Application>
  <PresentationFormat>Экран (4:3)</PresentationFormat>
  <Paragraphs>482</Paragraphs>
  <Slides>36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0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184</cp:revision>
  <dcterms:created xsi:type="dcterms:W3CDTF">2012-12-15T11:02:59Z</dcterms:created>
  <dcterms:modified xsi:type="dcterms:W3CDTF">2013-12-11T04:28:14Z</dcterms:modified>
</cp:coreProperties>
</file>