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7" r:id="rId3"/>
    <p:sldId id="269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102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D2812FC-7CE8-4035-B401-067061F3D8A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34F977A-2FD1-43B1-BEAA-7F050B912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E1A14-5798-42E0-8825-7DFFD903F2D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F7C36-60EA-4D89-9D94-1041C4F77C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11C9D-B256-4FB4-81D6-3BFE1D08A46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9BBD5-F050-4BCD-93E7-3921FCCF9F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6FEA-1465-4FBB-8D8D-CF7ED2C37F3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BD588-C59D-4006-960B-B6F1A530A3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E8614-BDC5-4F93-AB6D-EBBB5A20126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5F0A6-E941-48A6-88E7-01DB1BD966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C7703-AC4E-4F29-A9F4-661C49A285A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5EA20-2984-4A80-9518-39C8563F9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FDD4-8C07-45C9-A998-4D54378BE03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9AED6-23B9-4FE6-999A-728F4A9A7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5B5ED-A8CB-410F-9D32-318B80BD67E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CC492-983D-40C8-89CC-FCFFDC274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72FEF-4058-45A1-B4EE-B32792C4B1F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31573-7AF3-4546-83D3-940216B59E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CB989-246F-426F-9BD4-04E54E3C5F3B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AF44-2DA2-4F23-836F-7313AFCA5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6723A-C405-44DD-BAF4-CFA62756631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FB026-418E-491A-9A4D-321806B58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6C5A-A442-435A-8C7C-4B71397111A4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DCB4D-2017-479B-B263-5710474F2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362034-3BA2-45A6-884F-83142859CC2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FA478B-D33D-457A-9B0F-E373743B75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Целые отрицательные числа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ЦЕЛЫЕ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1699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Два взаимно дополнительных луча образуют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числовую прямую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132138" y="-3175"/>
            <a:ext cx="60118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Числовая прямая,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положительные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отрицательные числа, нуль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484438"/>
            <a:ext cx="8640762" cy="11318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667125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Натуральные числа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расположены на числовой прямой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справа от нуля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они ещё называются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целыми положительными числами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959350"/>
            <a:ext cx="8642350" cy="830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Числа, расположенные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слева от нуля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называются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целыми отрицательными числами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8531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не является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ни положительным, ни отрицательным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8413"/>
            <a:ext cx="8642350" cy="28321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положительные числа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 нуль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образуют ряд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…;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 …</a:t>
            </a:r>
          </a:p>
        </p:txBody>
      </p:sp>
      <p:pic>
        <p:nvPicPr>
          <p:cNvPr id="2457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2458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Целые числа</a:t>
            </a:r>
            <a:endParaRPr lang="ru-RU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149725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Ряд целых чисел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бесконечен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в обе стороны;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его можно неограниченно продолжать и вправо, и влево.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Числа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–n</a:t>
            </a:r>
          </a:p>
          <a:p>
            <a:pPr algn="ctr"/>
            <a:endParaRPr lang="ru-RU" sz="10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называются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противоположными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560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2560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числа</a:t>
            </a:r>
            <a:endParaRPr lang="ru-RU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338513"/>
            <a:ext cx="8642350" cy="20621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числа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на числовой прямой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симметричны относительно начала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(точки нуль).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454650"/>
            <a:ext cx="8642350" cy="1168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Точка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нуль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иногда называется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также «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начало отсчёта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632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Иногда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целые положительные числа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записывают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со знаком «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»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(впереди числа): например,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вместо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пишут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вместо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пишут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делают,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когда хотят подчеркнуть похожесть, равноправность записи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положительных и отрицательных чисел: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i="1">
                <a:latin typeface="Verdana" pitchFamily="34" charset="0"/>
                <a:ea typeface="Verdana" pitchFamily="34" charset="0"/>
                <a:cs typeface="Verdana" pitchFamily="34" charset="0"/>
              </a:rPr>
              <a:t>раз мы пишем перед отрицательными числами знак «–», то перед положительными числами естественно писать знак «+»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662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2662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числа</a:t>
            </a:r>
            <a:endParaRPr lang="ru-RU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большинстве случаев знак «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» перед положительными числами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пишут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100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т. д.</a:t>
            </a:r>
          </a:p>
        </p:txBody>
      </p:sp>
      <p:pic>
        <p:nvPicPr>
          <p:cNvPr id="2765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2765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Противоположные числа</a:t>
            </a:r>
            <a:endParaRPr lang="ru-RU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41425" y="3138488"/>
            <a:ext cx="7651750" cy="36766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Шкала термометра, по сути,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представляет собой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отрезок числовой прямой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Этот отрезок расположен вертикально,</a:t>
            </a: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а не горизонтально,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и для обозначения</a:t>
            </a: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отрицательных температур</a:t>
            </a:r>
          </a:p>
          <a:p>
            <a:pPr algn="ctr"/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на шкале термометра</a:t>
            </a:r>
          </a:p>
          <a:p>
            <a:pPr algn="ctr"/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не используют знак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 «</a:t>
            </a:r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/>
          <a:srcRect l="37026" r="37789"/>
          <a:stretch/>
        </p:blipFill>
        <p:spPr>
          <a:xfrm>
            <a:off x="250825" y="3122613"/>
            <a:ext cx="904875" cy="35925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867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867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8678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числа называют натуральными?</a:t>
            </a:r>
          </a:p>
        </p:txBody>
      </p:sp>
      <p:sp>
        <p:nvSpPr>
          <p:cNvPr id="28679" name="TextBox 14"/>
          <p:cNvSpPr txBox="1">
            <a:spLocks noChangeArrowheads="1"/>
          </p:cNvSpPr>
          <p:nvPr/>
        </p:nvSpPr>
        <p:spPr bwMode="auto">
          <a:xfrm>
            <a:off x="250825" y="2754313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числа называются целыми положительными числами? Целыми отрицательными?</a:t>
            </a:r>
          </a:p>
        </p:txBody>
      </p:sp>
      <p:sp>
        <p:nvSpPr>
          <p:cNvPr id="28680" name="TextBox 15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28681" name="TextBox 14"/>
          <p:cNvSpPr txBox="1">
            <a:spLocks noChangeArrowheads="1"/>
          </p:cNvSpPr>
          <p:nvPr/>
        </p:nvSpPr>
        <p:spPr bwMode="auto">
          <a:xfrm>
            <a:off x="250825" y="2259013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числовой луч? Числовая прямая?</a:t>
            </a:r>
          </a:p>
        </p:txBody>
      </p:sp>
      <p:sp>
        <p:nvSpPr>
          <p:cNvPr id="28682" name="TextBox 14"/>
          <p:cNvSpPr txBox="1">
            <a:spLocks noChangeArrowheads="1"/>
          </p:cNvSpPr>
          <p:nvPr/>
        </p:nvSpPr>
        <p:spPr bwMode="auto">
          <a:xfrm>
            <a:off x="250825" y="3605213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числа называют целыми?</a:t>
            </a:r>
          </a:p>
        </p:txBody>
      </p:sp>
      <p:sp>
        <p:nvSpPr>
          <p:cNvPr id="28683" name="TextBox 14"/>
          <p:cNvSpPr txBox="1">
            <a:spLocks noChangeArrowheads="1"/>
          </p:cNvSpPr>
          <p:nvPr/>
        </p:nvSpPr>
        <p:spPr bwMode="auto">
          <a:xfrm>
            <a:off x="250825" y="410368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числа называются противоположными целыми числами?</a:t>
            </a:r>
          </a:p>
        </p:txBody>
      </p:sp>
      <p:sp>
        <p:nvSpPr>
          <p:cNvPr id="28684" name="TextBox 14"/>
          <p:cNvSpPr txBox="1">
            <a:spLocks noChangeArrowheads="1"/>
          </p:cNvSpPr>
          <p:nvPr/>
        </p:nvSpPr>
        <p:spPr bwMode="auto">
          <a:xfrm>
            <a:off x="250825" y="495458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следующих целых чисел, найдите противоположные им: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24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-18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-37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39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-45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-1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40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-16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1692275" y="1268413"/>
            <a:ext cx="720090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Наверняка многие из вас, перед тем как выйти из дома, смотрят за окно на </a:t>
            </a:r>
            <a:r>
              <a:rPr lang="ru-RU" sz="2200" b="1">
                <a:latin typeface="Verdana" pitchFamily="34" charset="0"/>
              </a:rPr>
              <a:t>термометр</a:t>
            </a:r>
            <a:r>
              <a:rPr lang="ru-RU" sz="2200">
                <a:latin typeface="Verdana" pitchFamily="34" charset="0"/>
              </a:rPr>
              <a:t>, чтобы узнать</a:t>
            </a:r>
            <a:r>
              <a:rPr lang="ru-RU" sz="2200" b="1">
                <a:latin typeface="Verdana" pitchFamily="34" charset="0"/>
              </a:rPr>
              <a:t> температуру воздуха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Целые отрицательные числа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Температура воздуха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и термометр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37026" r="37789"/>
          <a:stretch/>
        </p:blipFill>
        <p:spPr>
          <a:xfrm>
            <a:off x="250825" y="1268413"/>
            <a:ext cx="1368425" cy="5429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92275" y="2438400"/>
            <a:ext cx="720090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Вы знаете, что на вопрос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«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Какая температура?</a:t>
            </a:r>
            <a:r>
              <a:rPr lang="ru-RU" sz="2500">
                <a:latin typeface="Verdana" pitchFamily="34" charset="0"/>
              </a:rPr>
              <a:t>»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ответ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«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Температура равна 5 градусам</a:t>
            </a:r>
            <a:r>
              <a:rPr lang="ru-RU" sz="2500">
                <a:latin typeface="Verdana" pitchFamily="34" charset="0"/>
              </a:rPr>
              <a:t>»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не является полным</a:t>
            </a:r>
            <a:r>
              <a:rPr lang="ru-RU" sz="2500">
                <a:latin typeface="Verdana" pitchFamily="34" charset="0"/>
              </a:rPr>
              <a:t>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он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содержит не всю информацию.</a:t>
            </a:r>
            <a:endParaRPr lang="en-US" sz="2500">
              <a:latin typeface="Verdana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92275" y="4502150"/>
            <a:ext cx="720090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Это может быть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5° тепла</a:t>
            </a:r>
            <a:r>
              <a:rPr lang="ru-RU" sz="2500">
                <a:latin typeface="Verdana" pitchFamily="34" charset="0"/>
              </a:rPr>
              <a:t> или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5° мороза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92275" y="5408613"/>
            <a:ext cx="7200900" cy="1387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Говорят также: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5° выше нуля или 5° ниже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нуля.</a:t>
            </a:r>
            <a:endParaRPr lang="en-US" sz="2500">
              <a:latin typeface="Verdana" pitchFamily="34" charset="0"/>
            </a:endParaRPr>
          </a:p>
          <a:p>
            <a:pPr algn="ctr"/>
            <a:endParaRPr lang="en-US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Или так: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+5°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или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–5°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1692275" y="1268413"/>
            <a:ext cx="7200900" cy="33861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измерения температуры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натуральных чисел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 нуля недостаточно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нужны новые числа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и т.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д.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Такие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числа называют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отрицательными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Отрицательные числа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37026" r="37789"/>
          <a:stretch/>
        </p:blipFill>
        <p:spPr>
          <a:xfrm>
            <a:off x="250825" y="1268413"/>
            <a:ext cx="1368425" cy="5429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92275" y="4689475"/>
            <a:ext cx="7200900" cy="1908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При измерении температуры выбрана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нулевая</a:t>
            </a:r>
            <a:r>
              <a:rPr lang="en-US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отметка 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(или</a:t>
            </a:r>
            <a:r>
              <a:rPr lang="en-US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начало отсчёта) –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температура</a:t>
            </a:r>
            <a:r>
              <a:rPr lang="en-US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замерзания воды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Если значение</a:t>
            </a:r>
            <a:r>
              <a:rPr lang="en-US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температуры выше этой нулевой отметки, скажем, на 5 градусов, то мы говорим, что это 5 градусов</a:t>
            </a:r>
            <a:r>
              <a:rPr lang="en-US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тепла, или +5°, а если</a:t>
            </a:r>
            <a:r>
              <a:rPr lang="en-US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ниже на 5 градусов, то говорим, что это 5 градусов мороза, или</a:t>
            </a:r>
            <a:r>
              <a:rPr lang="en-US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–5°.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1692275" y="1268413"/>
            <a:ext cx="7200900" cy="297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Шкала термометра обычно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располагается вертикально.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верхней своей части она напоминает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числовой луч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Выпишем ряд натуральных чисел: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2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3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4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5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6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; …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Числовой луч,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натуральные числа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37026" r="37789"/>
          <a:stretch/>
        </p:blipFill>
        <p:spPr>
          <a:xfrm>
            <a:off x="250825" y="1268413"/>
            <a:ext cx="1368425" cy="5429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92275" y="4311650"/>
            <a:ext cx="720090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 увеличении числа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единицу</a:t>
            </a:r>
            <a:endParaRPr lang="en-US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мы переходим в этом ряду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следующему числу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которое стоит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справа от данного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Натуральные числа и нуль можно изобразить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числовом луче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который обычно изображается, как на рисунке: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Числовой луч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628900"/>
            <a:ext cx="8640762" cy="7096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473450"/>
            <a:ext cx="8642350" cy="954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Начало числового луча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соответствует числу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0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4513263"/>
            <a:ext cx="8642350" cy="1384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Если отложить от начала числового луча (вправо)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единичный отрезок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 то получим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точку, соответствующую числу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Натуральные числа и нуль можно изобразить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числовом луче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который обычно изображается, как на рисунке: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Числовой луч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628900"/>
            <a:ext cx="8640762" cy="7096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473450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Чтобы изобразить на числовом луче точку, соответствующую числу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нужно отложить от начала числового луча (вправо) отрезок, длина которого равна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5 единичным от резкам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" name="Левая фигурная скобка 1"/>
          <p:cNvSpPr/>
          <p:nvPr/>
        </p:nvSpPr>
        <p:spPr>
          <a:xfrm rot="16200000">
            <a:off x="2366169" y="908844"/>
            <a:ext cx="134938" cy="4095750"/>
          </a:xfrm>
          <a:prstGeom prst="leftBrac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Натуральные числа и нуль можно изобразить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числовом луче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который обычно изображается, как на рисунке: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Числовой луч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628900"/>
            <a:ext cx="8640762" cy="7096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473450"/>
            <a:ext cx="8642350" cy="18161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длины отрезков на числовом луче всегда измеряются в единичных отрезках, принято говорить проще: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длина отложенного отрезка равна 5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" name="Левая фигурная скобка 1"/>
          <p:cNvSpPr/>
          <p:nvPr/>
        </p:nvSpPr>
        <p:spPr>
          <a:xfrm rot="16200000">
            <a:off x="2366169" y="908844"/>
            <a:ext cx="134938" cy="4095750"/>
          </a:xfrm>
          <a:prstGeom prst="leftBrac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Натуральные числа и нуль можно изобразить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числовом луче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который обычно изображается, как на рисунке: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Целые отрицательные числа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Числовой луч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2628900"/>
            <a:ext cx="8640762" cy="7096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473450"/>
            <a:ext cx="8642350" cy="18161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Принято также говорить и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точка, соответствующая числу 5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 «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точка с координатой 5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 совсем кратко «</a:t>
            </a:r>
            <a:r>
              <a:rPr lang="ru-RU" sz="28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точка 5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Левая фигурная скобка 1"/>
          <p:cNvSpPr/>
          <p:nvPr/>
        </p:nvSpPr>
        <p:spPr>
          <a:xfrm rot="16200000">
            <a:off x="2366169" y="908844"/>
            <a:ext cx="134938" cy="4095750"/>
          </a:xfrm>
          <a:prstGeom prst="leftBrac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37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Если теперь рассмотреть </a:t>
            </a:r>
            <a:r>
              <a:rPr lang="ru-RU" sz="2500" b="1">
                <a:latin typeface="Verdana" pitchFamily="34" charset="0"/>
              </a:rPr>
              <a:t>дополнительный луч</a:t>
            </a:r>
          </a:p>
          <a:p>
            <a:pPr algn="ctr"/>
            <a:r>
              <a:rPr lang="ru-RU" sz="2500">
                <a:latin typeface="Verdana" pitchFamily="34" charset="0"/>
              </a:rPr>
              <a:t>(начало у него то</a:t>
            </a:r>
            <a:r>
              <a:rPr lang="ru-RU" sz="2500"/>
              <a:t> </a:t>
            </a:r>
            <a:r>
              <a:rPr lang="ru-RU" sz="2500">
                <a:latin typeface="Verdana" pitchFamily="34" charset="0"/>
              </a:rPr>
              <a:t>же</a:t>
            </a:r>
            <a:r>
              <a:rPr lang="ru-RU" sz="2500"/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и он дополняет наш луч до прямой)</a:t>
            </a:r>
          </a:p>
          <a:p>
            <a:pPr algn="ctr"/>
            <a:r>
              <a:rPr lang="ru-RU" sz="2500">
                <a:latin typeface="Verdana" pitchFamily="34" charset="0"/>
              </a:rPr>
              <a:t>и отложить от начала </a:t>
            </a:r>
            <a:r>
              <a:rPr lang="ru-RU" sz="2500" b="1">
                <a:latin typeface="Verdana" pitchFamily="34" charset="0"/>
              </a:rPr>
              <a:t>единичный отрезок на дополнительном луче влево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то получим точку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–1</a:t>
            </a:r>
            <a:r>
              <a:rPr lang="ru-RU" sz="2500">
                <a:latin typeface="Verdana" pitchFamily="34" charset="0"/>
              </a:rPr>
              <a:t>.</a:t>
            </a:r>
            <a:endParaRPr lang="ru-RU" sz="3500">
              <a:latin typeface="Verdana" pitchFamily="34" charset="0"/>
            </a:endParaRP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Целые отрицательные числа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Числовой луч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959350"/>
            <a:ext cx="864235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Чтобы изобразить точку,</a:t>
            </a:r>
          </a:p>
          <a:p>
            <a:pPr algn="ctr"/>
            <a:r>
              <a:rPr lang="ru-RU" sz="2500">
                <a:latin typeface="Verdana" pitchFamily="34" charset="0"/>
              </a:rPr>
              <a:t>соответствующую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числу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–5</a:t>
            </a:r>
            <a:r>
              <a:rPr lang="ru-RU" sz="2500">
                <a:latin typeface="Verdana" pitchFamily="34" charset="0"/>
              </a:rPr>
              <a:t>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точку –5</a:t>
            </a:r>
            <a:r>
              <a:rPr lang="ru-RU" sz="2500">
                <a:latin typeface="Verdana" pitchFamily="34" charset="0"/>
              </a:rPr>
              <a:t>),</a:t>
            </a:r>
          </a:p>
          <a:p>
            <a:pPr algn="ctr"/>
            <a:r>
              <a:rPr lang="ru-RU" sz="2500">
                <a:latin typeface="Verdana" pitchFamily="34" charset="0"/>
              </a:rPr>
              <a:t>нужно отложить на дополнительном луче (влево от начала) </a:t>
            </a:r>
            <a:r>
              <a:rPr lang="ru-RU" sz="2500" b="1">
                <a:latin typeface="Verdana" pitchFamily="34" charset="0"/>
              </a:rPr>
              <a:t>отрезок, длина которого равна 5</a:t>
            </a:r>
            <a:r>
              <a:rPr lang="ru-RU" sz="2500">
                <a:latin typeface="Verdana" pitchFamily="34" charset="0"/>
              </a:rPr>
              <a:t>.</a:t>
            </a:r>
            <a:endParaRPr lang="ru-RU" sz="3500">
              <a:latin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3743325"/>
            <a:ext cx="8640762" cy="11334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724</Words>
  <Application>Microsoft Office PowerPoint</Application>
  <PresentationFormat>Экран (4:3)</PresentationFormat>
  <Paragraphs>165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138</cp:revision>
  <dcterms:created xsi:type="dcterms:W3CDTF">2012-12-15T11:02:59Z</dcterms:created>
  <dcterms:modified xsi:type="dcterms:W3CDTF">2013-12-20T20:16:16Z</dcterms:modified>
</cp:coreProperties>
</file>