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9" r:id="rId3"/>
    <p:sldId id="291" r:id="rId4"/>
    <p:sldId id="290" r:id="rId5"/>
    <p:sldId id="292" r:id="rId6"/>
    <p:sldId id="293" r:id="rId7"/>
    <p:sldId id="299" r:id="rId8"/>
    <p:sldId id="300" r:id="rId9"/>
    <p:sldId id="303" r:id="rId10"/>
    <p:sldId id="304" r:id="rId11"/>
    <p:sldId id="301" r:id="rId12"/>
    <p:sldId id="302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CC"/>
    <a:srgbClr val="006600"/>
    <a:srgbClr val="660033"/>
    <a:srgbClr val="000066"/>
    <a:srgbClr val="FFFF66"/>
    <a:srgbClr val="009900"/>
    <a:srgbClr val="99000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500" autoAdjust="0"/>
    <p:restoredTop sz="89620" autoAdjust="0"/>
  </p:normalViewPr>
  <p:slideViewPr>
    <p:cSldViewPr>
      <p:cViewPr>
        <p:scale>
          <a:sx n="100" d="100"/>
          <a:sy n="100" d="100"/>
        </p:scale>
        <p:origin x="-49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F7D2D9-0EA8-419F-B988-CF4556C0FFF6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37B1C8-93E6-481C-944F-7877BB5EF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E0E2C-0BDD-4375-84F6-693992019E4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6FB6C-274A-4AA8-B759-6F19C33A437D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6D4EB-7A77-4867-AD9D-C9A4304EA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F64BA-9E4F-4AFA-98C0-AC7F864FC87D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B0CA2-DCBF-4082-A7AD-A114FE1F2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2CCBD-2B52-4CA2-BD4B-A3B85B0C5AA8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F8DD3-9B64-4110-831A-AF4F8A257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BF402-1CD6-4782-AE18-611346759CEE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0B921-2FD8-4E07-9793-A9943A3A2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84F5-55EF-49C1-95FA-EBDD87248D7A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D88C7-8F26-4591-95A7-2EC0F632A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8105C-1AEE-4BF5-BC6A-D59FA1978575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56E64-C900-4F29-B00F-C507DBE75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C6B89-8632-4565-A02B-49955E1C7467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B9A19-8A34-4AF2-9C28-C783C7F5F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5EC40-E134-457D-9014-A18AE0AACE51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D8608-AEE7-442D-943B-B084547CC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FC1EB-80ED-4291-B343-A3888861A03B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0AE6-E535-46D7-8D49-771A211F1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3B1CB-BC26-4D62-A33C-DE724E0C0BA2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65E9A-5D3E-4817-AE7C-8D9D86A69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9DE21-457E-4DDF-A1A4-0B2FC074F5E9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70B8E-D52C-4584-862A-8A6D2EEC6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46E959-F8B0-46E2-8FA2-BB10D263F1F1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706B60-BC3D-41A9-A314-3F05045BD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8421" y="180939"/>
            <a:ext cx="7025236" cy="170080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>
                <a:solidFill>
                  <a:srgbClr val="FFFF66"/>
                </a:solidFill>
                <a:effectLst/>
              </a:rPr>
              <a:t>Приметы возраста. Мимика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5595938"/>
            <a:ext cx="7854950" cy="776287"/>
          </a:xfrm>
        </p:spPr>
        <p:txBody>
          <a:bodyPr/>
          <a:lstStyle/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Изобразительное искусство. 3</a:t>
            </a:r>
            <a:r>
              <a:rPr lang="en-US" sz="2000" smtClean="0">
                <a:solidFill>
                  <a:srgbClr val="000066"/>
                </a:solidFill>
              </a:rPr>
              <a:t>-</a:t>
            </a:r>
            <a:r>
              <a:rPr lang="ru-RU" sz="2000" smtClean="0">
                <a:solidFill>
                  <a:srgbClr val="000066"/>
                </a:solidFill>
              </a:rPr>
              <a:t>й класс.</a:t>
            </a:r>
          </a:p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Урок </a:t>
            </a:r>
            <a:r>
              <a:rPr lang="en-US" sz="2000" smtClean="0">
                <a:solidFill>
                  <a:srgbClr val="000066"/>
                </a:solidFill>
              </a:rPr>
              <a:t>15</a:t>
            </a:r>
            <a:r>
              <a:rPr lang="ru-RU" sz="2000" smtClean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6300788" y="6353175"/>
            <a:ext cx="255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2013</a:t>
            </a:r>
            <a:r>
              <a:rPr lang="ru-RU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4340" name="Picture 5" descr="sova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2926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C:\Users\Софья\Downloads\post-13689-11649087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1773238"/>
            <a:ext cx="3678238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39750" y="1484313"/>
            <a:ext cx="8064500" cy="2520950"/>
          </a:xfrm>
          <a:prstGeom prst="wedgeRoundRectCallout">
            <a:avLst>
              <a:gd name="adj1" fmla="val -21069"/>
              <a:gd name="adj2" fmla="val 4965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660033"/>
                </a:solidFill>
              </a:rPr>
              <a:t>Нарисуйте в альбоме лица спокойного мальчика, его дедушки и его весёлого друга.</a:t>
            </a:r>
            <a:endParaRPr lang="ru-RU" sz="36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0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238" y="168275"/>
            <a:ext cx="3135312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3550" y="168275"/>
            <a:ext cx="310515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8238" y="3441700"/>
            <a:ext cx="3135312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2275" y="3441700"/>
            <a:ext cx="31464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9713" y="115888"/>
            <a:ext cx="2846387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9713" y="3476625"/>
            <a:ext cx="2846387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3352800"/>
            <a:ext cx="2981325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115888"/>
            <a:ext cx="2970213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C00000"/>
                </a:solidFill>
                <a:effectLst/>
              </a:rPr>
              <a:t>Рефлексия</a:t>
            </a:r>
            <a:endParaRPr lang="ru-RU">
              <a:solidFill>
                <a:srgbClr val="C0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713787" cy="540067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3400" b="1" smtClean="0">
                <a:solidFill>
                  <a:srgbClr val="FFCC00"/>
                </a:solidFill>
              </a:rPr>
              <a:t>Оцените свою работу на уроке:</a:t>
            </a:r>
            <a:endParaRPr lang="en-US" sz="3400" b="1" smtClean="0">
              <a:solidFill>
                <a:srgbClr val="FFCC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FFFF66"/>
                </a:solidFill>
              </a:rPr>
              <a:t>– Что тебе нужно было сделать?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6600"/>
                </a:solidFill>
              </a:rPr>
              <a:t>– Ты выполнил работу?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00CC"/>
                </a:solidFill>
              </a:rPr>
              <a:t>– Ты выполнил работу самостоятельно или с помощью? </a:t>
            </a:r>
            <a:r>
              <a:rPr lang="ru-RU" sz="3700" b="1" smtClean="0">
                <a:solidFill>
                  <a:srgbClr val="0000CC"/>
                </a:solidFill>
                <a:latin typeface="Arial" charset="0"/>
              </a:rPr>
              <a:t>     </a:t>
            </a:r>
            <a:r>
              <a:rPr lang="ru-RU" sz="3700" b="1" smtClean="0">
                <a:solidFill>
                  <a:srgbClr val="0000CC"/>
                </a:solidFill>
              </a:rPr>
              <a:t>С чьей? 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2060"/>
                </a:solidFill>
              </a:rPr>
              <a:t>– Что бы ты хотел изменить в своей работе?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7030A0"/>
                </a:solidFill>
              </a:rPr>
              <a:t>– Как бы ты оценил свою работу?</a:t>
            </a:r>
            <a:endParaRPr lang="ru-RU" sz="3400" b="1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980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28674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052736"/>
            <a:ext cx="8424936" cy="56886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3200">
                <a:solidFill>
                  <a:srgbClr val="000066"/>
                </a:solidFill>
              </a:rPr>
              <a:t>1. Принести рабочую тетрадь, лист бумаги А3, карандаш, цветные карандаши и фломастеры или гуашь (по выбору учителя), рисунки лиц своих родственников для коллажа «Семейный портрет».</a:t>
            </a:r>
          </a:p>
          <a:p>
            <a:pPr algn="just"/>
            <a:r>
              <a:rPr lang="ru-RU" sz="3200">
                <a:solidFill>
                  <a:srgbClr val="000066"/>
                </a:solidFill>
              </a:rPr>
              <a:t>2. Сделать дома рисунки лиц своих родственников (приблизительный размер 10х10 см). Выполнить их цветовое решение цветными карандашами или гуашью.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628800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rgbClr val="660033"/>
                </a:solidFill>
              </a:rPr>
              <a:t>Чем отличаются лица людей?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0588" y="525463"/>
            <a:ext cx="3098800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5588" y="1976438"/>
            <a:ext cx="3159125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25463"/>
            <a:ext cx="26876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108541" y="533841"/>
            <a:ext cx="8960860" cy="5077349"/>
          </a:xfrm>
          <a:prstGeom prst="wedgeEllipseCallout">
            <a:avLst>
              <a:gd name="adj1" fmla="val -16581"/>
              <a:gd name="adj2" fmla="val 4411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660033"/>
                </a:solidFill>
              </a:rPr>
              <a:t>С помощью линейки определите, обладают ли идеальными соотношениями частей лица люди, изображённые на портретах.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88640"/>
            <a:ext cx="8568952" cy="194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66"/>
                </a:solidFill>
              </a:rPr>
              <a:t>Рассмотрите портреты людей разного возраста и определите особенности черт лица ребёнка, взрослого человека и старика.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3" y="2420938"/>
            <a:ext cx="3122612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420938"/>
            <a:ext cx="3168650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2420938"/>
            <a:ext cx="2663825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142924"/>
            <a:ext cx="8856984" cy="21339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>
                <a:solidFill>
                  <a:srgbClr val="000066"/>
                </a:solidFill>
              </a:rPr>
              <a:t>Детское лицо, как правило, имеет округлую форму.</a:t>
            </a:r>
            <a:r>
              <a:rPr lang="ru-RU" sz="3200">
                <a:solidFill>
                  <a:srgbClr val="000066"/>
                </a:solidFill>
                <a:latin typeface="Arial" charset="0"/>
              </a:rPr>
              <a:t> </a:t>
            </a:r>
            <a:r>
              <a:rPr lang="ru-RU" sz="3200">
                <a:solidFill>
                  <a:srgbClr val="000066"/>
                </a:solidFill>
              </a:rPr>
              <a:t>У маленького ребёнка </a:t>
            </a:r>
            <a:endParaRPr lang="ru-RU" sz="3200">
              <a:solidFill>
                <a:srgbClr val="000066"/>
              </a:solidFill>
              <a:latin typeface="Arial" charset="0"/>
            </a:endParaRPr>
          </a:p>
          <a:p>
            <a:pPr algn="ctr"/>
            <a:r>
              <a:rPr lang="ru-RU" sz="3200">
                <a:solidFill>
                  <a:srgbClr val="000066"/>
                </a:solidFill>
              </a:rPr>
              <a:t>обычно мягкие черты лица, небольшой</a:t>
            </a:r>
            <a:r>
              <a:rPr lang="en-US" sz="3200">
                <a:solidFill>
                  <a:srgbClr val="000066"/>
                </a:solidFill>
              </a:rPr>
              <a:t> </a:t>
            </a:r>
            <a:endParaRPr lang="ru-RU" sz="3200">
              <a:solidFill>
                <a:srgbClr val="000066"/>
              </a:solidFill>
              <a:latin typeface="Arial" charset="0"/>
            </a:endParaRPr>
          </a:p>
          <a:p>
            <a:pPr algn="ctr"/>
            <a:r>
              <a:rPr lang="ru-RU" sz="3200">
                <a:solidFill>
                  <a:srgbClr val="000066"/>
                </a:solidFill>
              </a:rPr>
              <a:t>нос, пухлые щёки.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576" y="2335682"/>
            <a:ext cx="8845912" cy="2170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>
                <a:solidFill>
                  <a:srgbClr val="000066"/>
                </a:solidFill>
              </a:rPr>
              <a:t>С возрастом лицо вытягивается. Глаза становятся выразительнее, а черты лица приобретают свойственную только</a:t>
            </a:r>
          </a:p>
          <a:p>
            <a:pPr algn="ctr"/>
            <a:r>
              <a:rPr lang="ru-RU" sz="3200">
                <a:solidFill>
                  <a:srgbClr val="000066"/>
                </a:solidFill>
              </a:rPr>
              <a:t>этому человеку форму.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576" y="4581128"/>
            <a:ext cx="8845912" cy="21328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>
                <a:solidFill>
                  <a:srgbClr val="000066"/>
                </a:solidFill>
              </a:rPr>
              <a:t>В старости люди худеют или полнеют. На лице появляются складки и морщины. Иногда по ним можно определить характер человека: «лучики» в уголках глаз расскажут</a:t>
            </a:r>
            <a:r>
              <a:rPr lang="en-US" sz="2400">
                <a:solidFill>
                  <a:srgbClr val="000066"/>
                </a:solidFill>
              </a:rPr>
              <a:t> </a:t>
            </a:r>
            <a:r>
              <a:rPr lang="ru-RU" sz="2400">
                <a:solidFill>
                  <a:srgbClr val="000066"/>
                </a:solidFill>
              </a:rPr>
              <a:t>нам, что человек любил смеяться, опущенные вниз уголки</a:t>
            </a:r>
            <a:r>
              <a:rPr lang="en-US" sz="2400">
                <a:solidFill>
                  <a:srgbClr val="000066"/>
                </a:solidFill>
              </a:rPr>
              <a:t> </a:t>
            </a:r>
            <a:r>
              <a:rPr lang="ru-RU" sz="2400">
                <a:solidFill>
                  <a:srgbClr val="000066"/>
                </a:solidFill>
              </a:rPr>
              <a:t>губ поведают, что он часто грустил.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30350"/>
            <a:ext cx="8785225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484438" y="188913"/>
            <a:ext cx="4175125" cy="1079500"/>
          </a:xfrm>
          <a:prstGeom prst="wedgeRoundRectCallout">
            <a:avLst>
              <a:gd name="adj1" fmla="val -21267"/>
              <a:gd name="adj2" fmla="val 4662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6000" b="1">
                <a:solidFill>
                  <a:srgbClr val="660033"/>
                </a:solidFill>
              </a:rPr>
              <a:t>Мимика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49275"/>
            <a:ext cx="89027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325" y="4076700"/>
            <a:ext cx="8894763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25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36957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4284663" y="260350"/>
            <a:ext cx="4679950" cy="2044700"/>
          </a:xfrm>
          <a:prstGeom prst="wedgeRoundRectCallout">
            <a:avLst>
              <a:gd name="adj1" fmla="val -21332"/>
              <a:gd name="adj2" fmla="val 4976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rgbClr val="660033"/>
                </a:solidFill>
              </a:rPr>
              <a:t>Что выражает мимика лиц на зарисовках?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4643438" y="2492375"/>
            <a:ext cx="3960812" cy="4105275"/>
          </a:xfrm>
          <a:prstGeom prst="wedgeRectCallout">
            <a:avLst>
              <a:gd name="adj1" fmla="val -23682"/>
              <a:gd name="adj2" fmla="val 5042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34" name="Picture 2" descr="C:\Users\Софья\Downloads\post-13689-11649087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4725" y="2632075"/>
            <a:ext cx="3678238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260350"/>
            <a:ext cx="7772400" cy="936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628800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rgbClr val="660033"/>
                </a:solidFill>
              </a:rPr>
              <a:t>Чем отличаются лица людей?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2086</TotalTime>
  <Words>226</Words>
  <Application>Microsoft Office PowerPoint</Application>
  <PresentationFormat>Экран (4:3)</PresentationFormat>
  <Paragraphs>34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Admin</cp:lastModifiedBy>
  <cp:revision>145</cp:revision>
  <dcterms:created xsi:type="dcterms:W3CDTF">2012-09-17T15:13:52Z</dcterms:created>
  <dcterms:modified xsi:type="dcterms:W3CDTF">2014-01-09T19:22:02Z</dcterms:modified>
</cp:coreProperties>
</file>