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9" r:id="rId5"/>
    <p:sldId id="270" r:id="rId6"/>
    <p:sldId id="271" r:id="rId7"/>
    <p:sldId id="272" r:id="rId8"/>
    <p:sldId id="266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0F4D10"/>
    <a:srgbClr val="800000"/>
    <a:srgbClr val="151515"/>
    <a:srgbClr val="242424"/>
    <a:srgbClr val="000000"/>
    <a:srgbClr val="44444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24" autoAdjust="0"/>
    <p:restoredTop sz="94556" autoAdjust="0"/>
  </p:normalViewPr>
  <p:slideViewPr>
    <p:cSldViewPr>
      <p:cViewPr varScale="1">
        <p:scale>
          <a:sx n="69" d="100"/>
          <a:sy n="69" d="100"/>
        </p:scale>
        <p:origin x="-774" y="-90"/>
      </p:cViewPr>
      <p:guideLst>
        <p:guide orient="horz" pos="329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BB8AE-A5C3-4401-90E2-422326A7A493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E7241-4BEC-419C-9CDE-F19AD42AA0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481C4-AB74-437D-AEC8-03BFB1E34363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D11E7-1AFC-4580-9DCF-CCAB007C28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52902-D6D8-4BC9-847F-D72C7F4A7A86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BDC7B4-4694-4F4F-A18E-F1E49977B8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EC0FA-DB34-4940-AE95-D7BCB600DBFA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EDAA6-54F1-4361-B26B-BAE3EEB2EF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71D5C-FBF2-4AAD-A59D-6BED6290D38B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6091F-E892-4ECE-A49F-08F03FFE69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7C489-83EF-4C5A-A8C2-115B41945E21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D5FC7-3877-4D48-8D7D-9CEBEFDE5A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27A8E-DD4A-49FC-AF40-0F9B55103FB2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B6511-D48E-4007-B5E4-D52DD480BB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1A21B-CF42-4B7E-AC71-7B211755C2A1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5D575-7F90-4D6B-B9B3-D1FBDE60AC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38C90-7D99-42C0-BE1A-E04950E97A68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1018D-9576-44EC-B1EF-DF52164361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F71CF-5088-4240-8A93-620EC68ED264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0D375-94BC-40DE-8E51-9F58CAEBD2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85D25-6CF2-49B1-998B-77E7680155C3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6C154-EFEF-471E-9D4B-FECFCCA831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B804BE6-445F-4F74-87FB-EDE9042F8CD3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CFA733C-9AF4-4752-AA80-0C521C2FDC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10064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2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.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5.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 Деление и умножение</a:t>
            </a:r>
            <a:endParaRPr lang="en-US" sz="30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десятичной дроби на 10, 100, 1000, …</a:t>
            </a:r>
          </a:p>
        </p:txBody>
      </p:sp>
      <p:sp>
        <p:nvSpPr>
          <p:cNvPr id="13314" name="TextBox 10"/>
          <p:cNvSpPr txBox="1">
            <a:spLocks noChangeArrowheads="1"/>
          </p:cNvSpPr>
          <p:nvPr/>
        </p:nvSpPr>
        <p:spPr bwMode="auto">
          <a:xfrm>
            <a:off x="0" y="6334125"/>
            <a:ext cx="205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F4D10"/>
                </a:solidFill>
                <a:latin typeface="Verdana" pitchFamily="34" charset="0"/>
              </a:rPr>
              <a:t>Школа 2100</a:t>
            </a:r>
          </a:p>
          <a:p>
            <a:r>
              <a:rPr lang="en-US" sz="1400" b="1">
                <a:solidFill>
                  <a:srgbClr val="0F4D10"/>
                </a:solidFill>
                <a:latin typeface="Verdana" pitchFamily="34" charset="0"/>
              </a:rPr>
              <a:t>school2100.ru</a:t>
            </a:r>
            <a:endParaRPr lang="ru-RU" sz="1400" b="1">
              <a:solidFill>
                <a:srgbClr val="0F4D10"/>
              </a:solidFill>
              <a:latin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-26988"/>
            <a:ext cx="3132138" cy="900113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Презентация для учебника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Козлова С. А., Рубин А. Г.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1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»</a:t>
            </a:r>
          </a:p>
        </p:txBody>
      </p:sp>
      <p:sp>
        <p:nvSpPr>
          <p:cNvPr id="13316" name="TextBox 5"/>
          <p:cNvSpPr txBox="1">
            <a:spLocks noChangeArrowheads="1"/>
          </p:cNvSpPr>
          <p:nvPr/>
        </p:nvSpPr>
        <p:spPr bwMode="auto">
          <a:xfrm>
            <a:off x="0" y="2781300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II. 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ДЕСЯТИЧНЫЕ ДРОБИ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769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Умножим число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2,351</a:t>
            </a:r>
            <a:endParaRPr lang="ru-RU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поочерёдно на 10, 100, 1000:</a:t>
            </a:r>
          </a:p>
        </p:txBody>
      </p:sp>
      <p:pic>
        <p:nvPicPr>
          <p:cNvPr id="14338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Box 7"/>
          <p:cNvSpPr txBox="1">
            <a:spLocks noChangeArrowheads="1"/>
          </p:cNvSpPr>
          <p:nvPr/>
        </p:nvSpPr>
        <p:spPr bwMode="auto">
          <a:xfrm>
            <a:off x="0" y="20638"/>
            <a:ext cx="3132138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и</a:t>
            </a:r>
            <a:r>
              <a:rPr lang="en-US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 десятичной дроби на 10, 100, 1000, …</a:t>
            </a:r>
          </a:p>
        </p:txBody>
      </p:sp>
      <p:sp>
        <p:nvSpPr>
          <p:cNvPr id="14340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 десятичной дроби на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10, 100, 1000, ...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413" y="2100263"/>
            <a:ext cx="8640762" cy="34163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4342" name="TextBox 39"/>
          <p:cNvSpPr txBox="1">
            <a:spLocks noChangeArrowheads="1"/>
          </p:cNvSpPr>
          <p:nvPr/>
        </p:nvSpPr>
        <p:spPr bwMode="auto">
          <a:xfrm>
            <a:off x="250825" y="5567363"/>
            <a:ext cx="8642350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Сравним полученные записи результатов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с записью исходной дроби:</a:t>
            </a:r>
          </a:p>
          <a:p>
            <a:pPr algn="ctr"/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351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→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23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51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→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235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→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2351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50825" y="1906588"/>
            <a:ext cx="8642350" cy="21701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700">
                <a:latin typeface="Verdana" pitchFamily="34" charset="0"/>
                <a:ea typeface="Verdana" pitchFamily="34" charset="0"/>
                <a:cs typeface="Verdana" pitchFamily="34" charset="0"/>
              </a:rPr>
              <a:t>При умножении десятичной дроби</a:t>
            </a:r>
          </a:p>
          <a:p>
            <a:pPr algn="ctr"/>
            <a:r>
              <a:rPr lang="ru-RU" sz="2700">
                <a:latin typeface="Verdana" pitchFamily="34" charset="0"/>
                <a:ea typeface="Verdana" pitchFamily="34" charset="0"/>
                <a:cs typeface="Verdana" pitchFamily="34" charset="0"/>
              </a:rPr>
              <a:t>на </a:t>
            </a:r>
            <a:r>
              <a:rPr lang="ru-RU" sz="27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  <a:r>
              <a:rPr lang="ru-RU" sz="27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7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100</a:t>
            </a:r>
            <a:r>
              <a:rPr lang="ru-RU" sz="27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7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1000</a:t>
            </a:r>
            <a:r>
              <a:rPr lang="ru-RU" sz="2700">
                <a:latin typeface="Verdana" pitchFamily="34" charset="0"/>
                <a:ea typeface="Verdana" pitchFamily="34" charset="0"/>
                <a:cs typeface="Verdana" pitchFamily="34" charset="0"/>
              </a:rPr>
              <a:t> и т. д.</a:t>
            </a:r>
          </a:p>
          <a:p>
            <a:pPr algn="ctr"/>
            <a:r>
              <a:rPr lang="ru-RU" sz="2700">
                <a:latin typeface="Verdana" pitchFamily="34" charset="0"/>
                <a:ea typeface="Verdana" pitchFamily="34" charset="0"/>
                <a:cs typeface="Verdana" pitchFamily="34" charset="0"/>
              </a:rPr>
              <a:t>достаточно </a:t>
            </a:r>
            <a:r>
              <a:rPr lang="ru-RU" sz="27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перенести</a:t>
            </a:r>
            <a:r>
              <a:rPr lang="ru-RU" sz="2700">
                <a:latin typeface="Verdana" pitchFamily="34" charset="0"/>
                <a:ea typeface="Verdana" pitchFamily="34" charset="0"/>
                <a:cs typeface="Verdana" pitchFamily="34" charset="0"/>
              </a:rPr>
              <a:t> в этой дроби</a:t>
            </a:r>
          </a:p>
          <a:p>
            <a:pPr algn="ctr"/>
            <a:r>
              <a:rPr lang="ru-RU" sz="27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запятую на столько знаков вправо</a:t>
            </a:r>
            <a:r>
              <a:rPr lang="ru-RU" sz="27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7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сколько нулей содержится в множителе</a:t>
            </a:r>
            <a:r>
              <a:rPr lang="ru-RU" sz="27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1536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7"/>
          <p:cNvSpPr txBox="1">
            <a:spLocks noChangeArrowheads="1"/>
          </p:cNvSpPr>
          <p:nvPr/>
        </p:nvSpPr>
        <p:spPr bwMode="auto">
          <a:xfrm>
            <a:off x="0" y="20638"/>
            <a:ext cx="3132138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и</a:t>
            </a:r>
            <a:r>
              <a:rPr lang="en-US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 десятичной дроби на 10, 100, 1000, …</a:t>
            </a:r>
          </a:p>
        </p:txBody>
      </p:sp>
      <p:sp>
        <p:nvSpPr>
          <p:cNvPr id="15364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 десятичной дроби на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10, 100, 1000, ...</a:t>
            </a:r>
          </a:p>
        </p:txBody>
      </p:sp>
      <p:sp>
        <p:nvSpPr>
          <p:cNvPr id="15365" name="TextBox 8"/>
          <p:cNvSpPr txBox="1">
            <a:spLocks noChangeArrowheads="1"/>
          </p:cNvSpPr>
          <p:nvPr/>
        </p:nvSpPr>
        <p:spPr bwMode="auto">
          <a:xfrm>
            <a:off x="250825" y="1268413"/>
            <a:ext cx="8642350" cy="5540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ПРАВИЛО:</a:t>
            </a:r>
          </a:p>
        </p:txBody>
      </p:sp>
      <p:sp>
        <p:nvSpPr>
          <p:cNvPr id="15366" name="TextBox 10"/>
          <p:cNvSpPr txBox="1">
            <a:spLocks noChangeArrowheads="1"/>
          </p:cNvSpPr>
          <p:nvPr/>
        </p:nvSpPr>
        <p:spPr bwMode="auto">
          <a:xfrm>
            <a:off x="250825" y="4319588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ИНАЯ ФОРМУЛИРОВКА ПРАВИЛА:</a:t>
            </a:r>
          </a:p>
        </p:txBody>
      </p:sp>
      <p:sp>
        <p:nvSpPr>
          <p:cNvPr id="15367" name="TextBox 11"/>
          <p:cNvSpPr txBox="1">
            <a:spLocks noChangeArrowheads="1"/>
          </p:cNvSpPr>
          <p:nvPr/>
        </p:nvSpPr>
        <p:spPr bwMode="auto">
          <a:xfrm>
            <a:off x="250825" y="4899025"/>
            <a:ext cx="8642350" cy="133826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700" b="1">
                <a:latin typeface="Verdana" pitchFamily="34" charset="0"/>
                <a:ea typeface="Verdana" pitchFamily="34" charset="0"/>
                <a:cs typeface="Verdana" pitchFamily="34" charset="0"/>
              </a:rPr>
              <a:t>Перенося запятую</a:t>
            </a:r>
          </a:p>
          <a:p>
            <a:pPr algn="ctr"/>
            <a:r>
              <a:rPr lang="ru-RU" sz="2700">
                <a:latin typeface="Verdana" pitchFamily="34" charset="0"/>
                <a:ea typeface="Verdana" pitchFamily="34" charset="0"/>
                <a:cs typeface="Verdana" pitchFamily="34" charset="0"/>
              </a:rPr>
              <a:t>в записи дроби </a:t>
            </a:r>
            <a:r>
              <a:rPr lang="ru-RU" sz="2700" b="1">
                <a:latin typeface="Verdana" pitchFamily="34" charset="0"/>
                <a:ea typeface="Verdana" pitchFamily="34" charset="0"/>
                <a:cs typeface="Verdana" pitchFamily="34" charset="0"/>
              </a:rPr>
              <a:t>на</a:t>
            </a:r>
            <a:r>
              <a:rPr lang="ru-RU" sz="27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7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ru-RU" sz="2700" b="1">
                <a:latin typeface="Verdana" pitchFamily="34" charset="0"/>
                <a:ea typeface="Verdana" pitchFamily="34" charset="0"/>
                <a:cs typeface="Verdana" pitchFamily="34" charset="0"/>
              </a:rPr>
              <a:t> знаков вправо</a:t>
            </a:r>
            <a:r>
              <a:rPr lang="ru-RU" sz="27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700">
                <a:latin typeface="Verdana" pitchFamily="34" charset="0"/>
                <a:ea typeface="Verdana" pitchFamily="34" charset="0"/>
                <a:cs typeface="Verdana" pitchFamily="34" charset="0"/>
              </a:rPr>
              <a:t>мы </a:t>
            </a:r>
            <a:r>
              <a:rPr lang="ru-RU" sz="2700" b="1">
                <a:latin typeface="Verdana" pitchFamily="34" charset="0"/>
                <a:ea typeface="Verdana" pitchFamily="34" charset="0"/>
                <a:cs typeface="Verdana" pitchFamily="34" charset="0"/>
              </a:rPr>
              <a:t>увеличиваем</a:t>
            </a:r>
            <a:r>
              <a:rPr lang="ru-RU" sz="2700">
                <a:latin typeface="Verdana" pitchFamily="34" charset="0"/>
                <a:ea typeface="Verdana" pitchFamily="34" charset="0"/>
                <a:cs typeface="Verdana" pitchFamily="34" charset="0"/>
              </a:rPr>
              <a:t> эту дробь в </a:t>
            </a:r>
            <a:r>
              <a:rPr lang="ru-RU" sz="27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  <a:r>
              <a:rPr lang="ru-RU" sz="2700" b="1" baseline="3000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ru-RU" sz="27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700" b="1">
                <a:latin typeface="Verdana" pitchFamily="34" charset="0"/>
                <a:ea typeface="Verdana" pitchFamily="34" charset="0"/>
                <a:cs typeface="Verdana" pitchFamily="34" charset="0"/>
              </a:rPr>
              <a:t>раз</a:t>
            </a:r>
            <a:r>
              <a:rPr lang="ru-RU" sz="27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0825" y="1792288"/>
            <a:ext cx="8642350" cy="1616075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2700">
                <a:latin typeface="Verdana" pitchFamily="34" charset="0"/>
                <a:ea typeface="Verdana" pitchFamily="34" charset="0"/>
                <a:cs typeface="Verdana" pitchFamily="34" charset="0"/>
              </a:rPr>
              <a:t>Пользуясь правилом,</a:t>
            </a:r>
          </a:p>
          <a:p>
            <a:pPr algn="ctr"/>
            <a:r>
              <a:rPr lang="ru-RU" sz="2700">
                <a:latin typeface="Verdana" pitchFamily="34" charset="0"/>
                <a:ea typeface="Verdana" pitchFamily="34" charset="0"/>
                <a:cs typeface="Verdana" pitchFamily="34" charset="0"/>
              </a:rPr>
              <a:t>увеличим дробь </a:t>
            </a:r>
            <a:r>
              <a:rPr lang="ru-RU" sz="27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7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7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351</a:t>
            </a:r>
            <a:r>
              <a:rPr lang="ru-RU" sz="2700">
                <a:latin typeface="Verdana" pitchFamily="34" charset="0"/>
                <a:ea typeface="Verdana" pitchFamily="34" charset="0"/>
                <a:cs typeface="Verdana" pitchFamily="34" charset="0"/>
              </a:rPr>
              <a:t> в </a:t>
            </a:r>
            <a:r>
              <a:rPr lang="ru-RU" sz="27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ru-RU" sz="27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00000</a:t>
            </a:r>
            <a:r>
              <a:rPr lang="ru-RU" sz="2700">
                <a:latin typeface="Verdana" pitchFamily="34" charset="0"/>
                <a:ea typeface="Verdana" pitchFamily="34" charset="0"/>
                <a:cs typeface="Verdana" pitchFamily="34" charset="0"/>
              </a:rPr>
              <a:t> раз: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35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351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00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·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00000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235100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1638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Box 7"/>
          <p:cNvSpPr txBox="1">
            <a:spLocks noChangeArrowheads="1"/>
          </p:cNvSpPr>
          <p:nvPr/>
        </p:nvSpPr>
        <p:spPr bwMode="auto">
          <a:xfrm>
            <a:off x="0" y="20638"/>
            <a:ext cx="3132138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и</a:t>
            </a:r>
            <a:r>
              <a:rPr lang="en-US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 десятичной дроби на 10, 100, 1000, …</a:t>
            </a:r>
          </a:p>
        </p:txBody>
      </p:sp>
      <p:sp>
        <p:nvSpPr>
          <p:cNvPr id="16388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 десятичной дроби на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10, 100, 1000, ...</a:t>
            </a:r>
          </a:p>
        </p:txBody>
      </p:sp>
      <p:sp>
        <p:nvSpPr>
          <p:cNvPr id="16389" name="TextBox 8"/>
          <p:cNvSpPr txBox="1">
            <a:spLocks noChangeArrowheads="1"/>
          </p:cNvSpPr>
          <p:nvPr/>
        </p:nvSpPr>
        <p:spPr bwMode="auto">
          <a:xfrm>
            <a:off x="250825" y="126841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Пример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0825" y="3683000"/>
            <a:ext cx="8642350" cy="2554288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Обратите внимание: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для того чтобы воспользоваться полученным правилом, нам пришлось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приписать к исходной дроби справа два нуля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так как в данной дроби после запятой </a:t>
            </a:r>
            <a:r>
              <a:rPr lang="ru-RU" sz="25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только три знака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а в множителе содержится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пять нулей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769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Разделим число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235,1</a:t>
            </a:r>
            <a:endParaRPr lang="ru-RU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поочерёдно на 10, 100, 1000:</a:t>
            </a:r>
          </a:p>
        </p:txBody>
      </p:sp>
      <p:pic>
        <p:nvPicPr>
          <p:cNvPr id="17410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7"/>
          <p:cNvSpPr txBox="1">
            <a:spLocks noChangeArrowheads="1"/>
          </p:cNvSpPr>
          <p:nvPr/>
        </p:nvSpPr>
        <p:spPr bwMode="auto">
          <a:xfrm>
            <a:off x="0" y="20638"/>
            <a:ext cx="3132138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и</a:t>
            </a:r>
            <a:r>
              <a:rPr lang="en-US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 десятичной дроби на 10, 100, 1000, …</a:t>
            </a:r>
          </a:p>
        </p:txBody>
      </p:sp>
      <p:sp>
        <p:nvSpPr>
          <p:cNvPr id="17412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десятичной дроби на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10, 100, 1000, ...</a:t>
            </a:r>
          </a:p>
        </p:txBody>
      </p:sp>
      <p:sp>
        <p:nvSpPr>
          <p:cNvPr id="17413" name="TextBox 39"/>
          <p:cNvSpPr txBox="1">
            <a:spLocks noChangeArrowheads="1"/>
          </p:cNvSpPr>
          <p:nvPr/>
        </p:nvSpPr>
        <p:spPr bwMode="auto">
          <a:xfrm>
            <a:off x="250825" y="5567363"/>
            <a:ext cx="8642350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Сравним полученные записи результатов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с записью исходной дроби:</a:t>
            </a:r>
          </a:p>
          <a:p>
            <a:pPr algn="ctr"/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235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,1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→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23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51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→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351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→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2351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413" y="2227263"/>
            <a:ext cx="8640762" cy="314642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4"/>
          <p:cNvSpPr txBox="1">
            <a:spLocks noChangeArrowheads="1"/>
          </p:cNvSpPr>
          <p:nvPr/>
        </p:nvSpPr>
        <p:spPr bwMode="auto">
          <a:xfrm>
            <a:off x="250825" y="1906588"/>
            <a:ext cx="8642350" cy="21701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700">
                <a:latin typeface="Verdana" pitchFamily="34" charset="0"/>
                <a:ea typeface="Verdana" pitchFamily="34" charset="0"/>
                <a:cs typeface="Verdana" pitchFamily="34" charset="0"/>
              </a:rPr>
              <a:t>При делении десятичной дроби</a:t>
            </a:r>
          </a:p>
          <a:p>
            <a:pPr algn="ctr"/>
            <a:r>
              <a:rPr lang="ru-RU" sz="2700">
                <a:latin typeface="Verdana" pitchFamily="34" charset="0"/>
                <a:ea typeface="Verdana" pitchFamily="34" charset="0"/>
                <a:cs typeface="Verdana" pitchFamily="34" charset="0"/>
              </a:rPr>
              <a:t>на </a:t>
            </a:r>
            <a:r>
              <a:rPr lang="ru-RU" sz="27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  <a:r>
              <a:rPr lang="ru-RU" sz="27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7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100</a:t>
            </a:r>
            <a:r>
              <a:rPr lang="ru-RU" sz="27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7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1000</a:t>
            </a:r>
            <a:r>
              <a:rPr lang="ru-RU" sz="2700">
                <a:latin typeface="Verdana" pitchFamily="34" charset="0"/>
                <a:ea typeface="Verdana" pitchFamily="34" charset="0"/>
                <a:cs typeface="Verdana" pitchFamily="34" charset="0"/>
              </a:rPr>
              <a:t> и т. д.</a:t>
            </a:r>
          </a:p>
          <a:p>
            <a:pPr algn="ctr"/>
            <a:r>
              <a:rPr lang="ru-RU" sz="2700">
                <a:latin typeface="Verdana" pitchFamily="34" charset="0"/>
                <a:ea typeface="Verdana" pitchFamily="34" charset="0"/>
                <a:cs typeface="Verdana" pitchFamily="34" charset="0"/>
              </a:rPr>
              <a:t>достаточно </a:t>
            </a:r>
            <a:r>
              <a:rPr lang="ru-RU" sz="27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перенести</a:t>
            </a:r>
            <a:r>
              <a:rPr lang="ru-RU" sz="2700">
                <a:latin typeface="Verdana" pitchFamily="34" charset="0"/>
                <a:ea typeface="Verdana" pitchFamily="34" charset="0"/>
                <a:cs typeface="Verdana" pitchFamily="34" charset="0"/>
              </a:rPr>
              <a:t> в этой дроби</a:t>
            </a:r>
          </a:p>
          <a:p>
            <a:pPr algn="ctr"/>
            <a:r>
              <a:rPr lang="ru-RU" sz="27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запятую на столько знаков влево</a:t>
            </a:r>
            <a:r>
              <a:rPr lang="ru-RU" sz="27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7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сколько нулей содержится в множителе</a:t>
            </a:r>
            <a:r>
              <a:rPr lang="ru-RU" sz="27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18434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extBox 7"/>
          <p:cNvSpPr txBox="1">
            <a:spLocks noChangeArrowheads="1"/>
          </p:cNvSpPr>
          <p:nvPr/>
        </p:nvSpPr>
        <p:spPr bwMode="auto">
          <a:xfrm>
            <a:off x="0" y="20638"/>
            <a:ext cx="3132138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и</a:t>
            </a:r>
            <a:r>
              <a:rPr lang="en-US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 десятичной дроби на 10, 100, 1000, …</a:t>
            </a:r>
          </a:p>
        </p:txBody>
      </p:sp>
      <p:sp>
        <p:nvSpPr>
          <p:cNvPr id="18436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десятичной дроби на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10, 100, 1000, ...</a:t>
            </a:r>
          </a:p>
        </p:txBody>
      </p:sp>
      <p:sp>
        <p:nvSpPr>
          <p:cNvPr id="18437" name="TextBox 8"/>
          <p:cNvSpPr txBox="1">
            <a:spLocks noChangeArrowheads="1"/>
          </p:cNvSpPr>
          <p:nvPr/>
        </p:nvSpPr>
        <p:spPr bwMode="auto">
          <a:xfrm>
            <a:off x="250825" y="1268413"/>
            <a:ext cx="8642350" cy="5540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ПРАВИЛО:</a:t>
            </a:r>
          </a:p>
        </p:txBody>
      </p:sp>
      <p:sp>
        <p:nvSpPr>
          <p:cNvPr id="18438" name="TextBox 10"/>
          <p:cNvSpPr txBox="1">
            <a:spLocks noChangeArrowheads="1"/>
          </p:cNvSpPr>
          <p:nvPr/>
        </p:nvSpPr>
        <p:spPr bwMode="auto">
          <a:xfrm>
            <a:off x="250825" y="4319588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ИНАЯ ФОРМУЛИРОВКА ПРАВИЛА:</a:t>
            </a:r>
          </a:p>
        </p:txBody>
      </p:sp>
      <p:sp>
        <p:nvSpPr>
          <p:cNvPr id="18439" name="TextBox 11"/>
          <p:cNvSpPr txBox="1">
            <a:spLocks noChangeArrowheads="1"/>
          </p:cNvSpPr>
          <p:nvPr/>
        </p:nvSpPr>
        <p:spPr bwMode="auto">
          <a:xfrm>
            <a:off x="250825" y="4899025"/>
            <a:ext cx="8642350" cy="133826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700" b="1">
                <a:latin typeface="Verdana" pitchFamily="34" charset="0"/>
                <a:ea typeface="Verdana" pitchFamily="34" charset="0"/>
                <a:cs typeface="Verdana" pitchFamily="34" charset="0"/>
              </a:rPr>
              <a:t>Перенося запятую</a:t>
            </a:r>
          </a:p>
          <a:p>
            <a:pPr algn="ctr"/>
            <a:r>
              <a:rPr lang="ru-RU" sz="2700">
                <a:latin typeface="Verdana" pitchFamily="34" charset="0"/>
                <a:ea typeface="Verdana" pitchFamily="34" charset="0"/>
                <a:cs typeface="Verdana" pitchFamily="34" charset="0"/>
              </a:rPr>
              <a:t>в записи дроби </a:t>
            </a:r>
            <a:r>
              <a:rPr lang="ru-RU" sz="2700" b="1">
                <a:latin typeface="Verdana" pitchFamily="34" charset="0"/>
                <a:ea typeface="Verdana" pitchFamily="34" charset="0"/>
                <a:cs typeface="Verdana" pitchFamily="34" charset="0"/>
              </a:rPr>
              <a:t>на</a:t>
            </a:r>
            <a:r>
              <a:rPr lang="ru-RU" sz="27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7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ru-RU" sz="2700" b="1">
                <a:latin typeface="Verdana" pitchFamily="34" charset="0"/>
                <a:ea typeface="Verdana" pitchFamily="34" charset="0"/>
                <a:cs typeface="Verdana" pitchFamily="34" charset="0"/>
              </a:rPr>
              <a:t> знаков влево</a:t>
            </a:r>
            <a:r>
              <a:rPr lang="ru-RU" sz="27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700">
                <a:latin typeface="Verdana" pitchFamily="34" charset="0"/>
                <a:ea typeface="Verdana" pitchFamily="34" charset="0"/>
                <a:cs typeface="Verdana" pitchFamily="34" charset="0"/>
              </a:rPr>
              <a:t>мы </a:t>
            </a:r>
            <a:r>
              <a:rPr lang="ru-RU" sz="2700" b="1">
                <a:latin typeface="Verdana" pitchFamily="34" charset="0"/>
                <a:ea typeface="Verdana" pitchFamily="34" charset="0"/>
                <a:cs typeface="Verdana" pitchFamily="34" charset="0"/>
              </a:rPr>
              <a:t>уменьшаем </a:t>
            </a:r>
            <a:r>
              <a:rPr lang="ru-RU" sz="2700">
                <a:latin typeface="Verdana" pitchFamily="34" charset="0"/>
                <a:ea typeface="Verdana" pitchFamily="34" charset="0"/>
                <a:cs typeface="Verdana" pitchFamily="34" charset="0"/>
              </a:rPr>
              <a:t>эту дробь в </a:t>
            </a:r>
            <a:r>
              <a:rPr lang="ru-RU" sz="27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  <a:r>
              <a:rPr lang="ru-RU" sz="2700" b="1" baseline="3000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ru-RU" sz="27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700" b="1">
                <a:latin typeface="Verdana" pitchFamily="34" charset="0"/>
                <a:ea typeface="Verdana" pitchFamily="34" charset="0"/>
                <a:cs typeface="Verdana" pitchFamily="34" charset="0"/>
              </a:rPr>
              <a:t>раз</a:t>
            </a:r>
            <a:r>
              <a:rPr lang="ru-RU" sz="27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0825" y="1792288"/>
            <a:ext cx="8642350" cy="494030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2700">
                <a:latin typeface="Verdana" pitchFamily="34" charset="0"/>
                <a:ea typeface="Verdana" pitchFamily="34" charset="0"/>
                <a:cs typeface="Verdana" pitchFamily="34" charset="0"/>
              </a:rPr>
              <a:t>Пользуясь правилом,</a:t>
            </a:r>
          </a:p>
          <a:p>
            <a:pPr algn="ctr"/>
            <a:r>
              <a:rPr lang="ru-RU" sz="2700">
                <a:latin typeface="Verdana" pitchFamily="34" charset="0"/>
                <a:ea typeface="Verdana" pitchFamily="34" charset="0"/>
                <a:cs typeface="Verdana" pitchFamily="34" charset="0"/>
              </a:rPr>
              <a:t>уменьшим дробь </a:t>
            </a:r>
            <a:r>
              <a:rPr lang="ru-RU" sz="27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235</a:t>
            </a:r>
            <a:r>
              <a:rPr lang="ru-RU" sz="27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7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ru-RU" sz="2700">
                <a:latin typeface="Verdana" pitchFamily="34" charset="0"/>
                <a:ea typeface="Verdana" pitchFamily="34" charset="0"/>
                <a:cs typeface="Verdana" pitchFamily="34" charset="0"/>
              </a:rPr>
              <a:t> в </a:t>
            </a:r>
            <a:r>
              <a:rPr lang="ru-RU" sz="27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ru-RU" sz="27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00000</a:t>
            </a:r>
            <a:r>
              <a:rPr lang="ru-RU" sz="2700">
                <a:latin typeface="Verdana" pitchFamily="34" charset="0"/>
                <a:ea typeface="Verdana" pitchFamily="34" charset="0"/>
                <a:cs typeface="Verdana" pitchFamily="34" charset="0"/>
              </a:rPr>
              <a:t> раз.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Для этого нужно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перенести запятую в записи дроби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5 знаков влево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Но после переноса запятой на </a:t>
            </a:r>
            <a:r>
              <a:rPr lang="ru-RU" sz="22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 знака влево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мы обнаружим, что левее цифр уже нет,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а нам надо перенести запятую влево ещё на два знака. 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В таком случае перед самой левой цифрой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дописывают необходимое количество нулей.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Нуль также ставят и перед запятой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00</a:t>
            </a:r>
            <a:r>
              <a:rPr lang="ru-RU" sz="35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235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35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00000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0,002351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19458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Box 7"/>
          <p:cNvSpPr txBox="1">
            <a:spLocks noChangeArrowheads="1"/>
          </p:cNvSpPr>
          <p:nvPr/>
        </p:nvSpPr>
        <p:spPr bwMode="auto">
          <a:xfrm>
            <a:off x="0" y="20638"/>
            <a:ext cx="3132138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и</a:t>
            </a:r>
            <a:r>
              <a:rPr lang="en-US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 десятичной дроби на 10, 100, 1000, …</a:t>
            </a:r>
          </a:p>
        </p:txBody>
      </p:sp>
      <p:sp>
        <p:nvSpPr>
          <p:cNvPr id="19460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десятичной дроби на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10, 100, 1000, ...</a:t>
            </a:r>
          </a:p>
        </p:txBody>
      </p:sp>
      <p:sp>
        <p:nvSpPr>
          <p:cNvPr id="19461" name="TextBox 8"/>
          <p:cNvSpPr txBox="1">
            <a:spLocks noChangeArrowheads="1"/>
          </p:cNvSpPr>
          <p:nvPr/>
        </p:nvSpPr>
        <p:spPr bwMode="auto">
          <a:xfrm>
            <a:off x="250825" y="126841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Пример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20482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270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</a:rPr>
              <a:t>Выполните следующие задания:</a:t>
            </a:r>
            <a:endParaRPr lang="en-US" sz="2200" b="1">
              <a:latin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Делимость.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Свойства делимости</a:t>
            </a:r>
          </a:p>
        </p:txBody>
      </p:sp>
      <p:pic>
        <p:nvPicPr>
          <p:cNvPr id="20484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20486" name="TextBox 14"/>
          <p:cNvSpPr txBox="1">
            <a:spLocks noChangeArrowheads="1"/>
          </p:cNvSpPr>
          <p:nvPr/>
        </p:nvSpPr>
        <p:spPr bwMode="auto">
          <a:xfrm>
            <a:off x="250825" y="1844675"/>
            <a:ext cx="8640763" cy="44323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Найдите произведение и частное чисел:</a:t>
            </a:r>
            <a:endParaRPr lang="en-US" sz="2200">
              <a:latin typeface="Verdana" pitchFamily="34" charset="0"/>
            </a:endParaRPr>
          </a:p>
          <a:p>
            <a:endParaRPr lang="ru-RU" sz="1000">
              <a:latin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</a:rPr>
              <a:t>400</a:t>
            </a:r>
            <a:r>
              <a:rPr lang="en-US" sz="2500" b="1">
                <a:latin typeface="Verdana" pitchFamily="34" charset="0"/>
              </a:rPr>
              <a:t>,</a:t>
            </a:r>
            <a:r>
              <a:rPr lang="ru-RU" sz="2500" b="1">
                <a:latin typeface="Verdana" pitchFamily="34" charset="0"/>
              </a:rPr>
              <a:t>188</a:t>
            </a:r>
            <a:r>
              <a:rPr lang="en-US" sz="2500" b="1">
                <a:latin typeface="Verdana" pitchFamily="34" charset="0"/>
              </a:rPr>
              <a:t> </a:t>
            </a:r>
            <a:r>
              <a:rPr lang="ru-RU" sz="2500">
                <a:latin typeface="Verdana" pitchFamily="34" charset="0"/>
              </a:rPr>
              <a:t>и </a:t>
            </a:r>
            <a:r>
              <a:rPr lang="ru-RU" sz="2500" b="1">
                <a:latin typeface="Verdana" pitchFamily="34" charset="0"/>
              </a:rPr>
              <a:t>1000</a:t>
            </a:r>
            <a:r>
              <a:rPr lang="en-US" sz="2500">
                <a:latin typeface="Verdana" pitchFamily="34" charset="0"/>
              </a:rPr>
              <a:t>;</a:t>
            </a:r>
            <a:endParaRPr lang="ru-RU" sz="2500">
              <a:latin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</a:rPr>
              <a:t>4396</a:t>
            </a:r>
            <a:r>
              <a:rPr lang="en-US" sz="2500" b="1">
                <a:latin typeface="Verdana" pitchFamily="34" charset="0"/>
              </a:rPr>
              <a:t>,</a:t>
            </a:r>
            <a:r>
              <a:rPr lang="ru-RU" sz="2500" b="1">
                <a:latin typeface="Verdana" pitchFamily="34" charset="0"/>
              </a:rPr>
              <a:t>1 </a:t>
            </a:r>
            <a:r>
              <a:rPr lang="ru-RU" sz="2500">
                <a:latin typeface="Verdana" pitchFamily="34" charset="0"/>
              </a:rPr>
              <a:t>и </a:t>
            </a:r>
            <a:r>
              <a:rPr lang="ru-RU" sz="2500" b="1">
                <a:latin typeface="Verdana" pitchFamily="34" charset="0"/>
              </a:rPr>
              <a:t>100000</a:t>
            </a:r>
            <a:r>
              <a:rPr lang="en-US" sz="2500">
                <a:latin typeface="Verdana" pitchFamily="34" charset="0"/>
              </a:rPr>
              <a:t>;</a:t>
            </a:r>
            <a:endParaRPr lang="ru-RU" sz="2500">
              <a:latin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</a:rPr>
              <a:t>48</a:t>
            </a:r>
            <a:r>
              <a:rPr lang="en-US" sz="2500" b="1">
                <a:latin typeface="Verdana" pitchFamily="34" charset="0"/>
              </a:rPr>
              <a:t>,</a:t>
            </a:r>
            <a:r>
              <a:rPr lang="ru-RU" sz="2500" b="1">
                <a:latin typeface="Verdana" pitchFamily="34" charset="0"/>
              </a:rPr>
              <a:t>2543 </a:t>
            </a:r>
            <a:r>
              <a:rPr lang="ru-RU" sz="2500">
                <a:latin typeface="Verdana" pitchFamily="34" charset="0"/>
              </a:rPr>
              <a:t>и </a:t>
            </a:r>
            <a:r>
              <a:rPr lang="ru-RU" sz="2500" b="1">
                <a:latin typeface="Verdana" pitchFamily="34" charset="0"/>
              </a:rPr>
              <a:t>100</a:t>
            </a:r>
            <a:r>
              <a:rPr lang="en-US" sz="2500">
                <a:latin typeface="Verdana" pitchFamily="34" charset="0"/>
              </a:rPr>
              <a:t>;</a:t>
            </a:r>
            <a:endParaRPr lang="ru-RU" sz="2500">
              <a:latin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</a:rPr>
              <a:t>874</a:t>
            </a:r>
            <a:r>
              <a:rPr lang="en-US" sz="2500" b="1">
                <a:latin typeface="Verdana" pitchFamily="34" charset="0"/>
              </a:rPr>
              <a:t>,</a:t>
            </a:r>
            <a:r>
              <a:rPr lang="ru-RU" sz="2500" b="1">
                <a:latin typeface="Verdana" pitchFamily="34" charset="0"/>
              </a:rPr>
              <a:t>325 </a:t>
            </a:r>
            <a:r>
              <a:rPr lang="ru-RU" sz="2500">
                <a:latin typeface="Verdana" pitchFamily="34" charset="0"/>
              </a:rPr>
              <a:t>и </a:t>
            </a:r>
            <a:r>
              <a:rPr lang="ru-RU" sz="2500" b="1">
                <a:latin typeface="Verdana" pitchFamily="34" charset="0"/>
              </a:rPr>
              <a:t>100000</a:t>
            </a:r>
            <a:r>
              <a:rPr lang="en-US" sz="2500">
                <a:latin typeface="Verdana" pitchFamily="34" charset="0"/>
              </a:rPr>
              <a:t>;</a:t>
            </a:r>
            <a:endParaRPr lang="ru-RU" sz="2500">
              <a:latin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</a:rPr>
              <a:t>6843</a:t>
            </a:r>
            <a:r>
              <a:rPr lang="en-US" sz="2500" b="1">
                <a:latin typeface="Verdana" pitchFamily="34" charset="0"/>
              </a:rPr>
              <a:t>,</a:t>
            </a:r>
            <a:r>
              <a:rPr lang="ru-RU" sz="2500" b="1">
                <a:latin typeface="Verdana" pitchFamily="34" charset="0"/>
              </a:rPr>
              <a:t>83 </a:t>
            </a:r>
            <a:r>
              <a:rPr lang="ru-RU" sz="2500">
                <a:latin typeface="Verdana" pitchFamily="34" charset="0"/>
              </a:rPr>
              <a:t>и </a:t>
            </a:r>
            <a:r>
              <a:rPr lang="ru-RU" sz="2500" b="1">
                <a:latin typeface="Verdana" pitchFamily="34" charset="0"/>
              </a:rPr>
              <a:t>10000</a:t>
            </a:r>
            <a:r>
              <a:rPr lang="en-US" sz="2500">
                <a:latin typeface="Verdana" pitchFamily="34" charset="0"/>
              </a:rPr>
              <a:t>;</a:t>
            </a:r>
            <a:endParaRPr lang="ru-RU" sz="2500">
              <a:latin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</a:rPr>
              <a:t>5</a:t>
            </a:r>
            <a:r>
              <a:rPr lang="en-US" sz="2500" b="1">
                <a:latin typeface="Verdana" pitchFamily="34" charset="0"/>
              </a:rPr>
              <a:t>,</a:t>
            </a:r>
            <a:r>
              <a:rPr lang="ru-RU" sz="2500" b="1">
                <a:latin typeface="Verdana" pitchFamily="34" charset="0"/>
              </a:rPr>
              <a:t>14523 </a:t>
            </a:r>
            <a:r>
              <a:rPr lang="ru-RU" sz="2500">
                <a:latin typeface="Verdana" pitchFamily="34" charset="0"/>
              </a:rPr>
              <a:t>и </a:t>
            </a:r>
            <a:r>
              <a:rPr lang="ru-RU" sz="2500" b="1">
                <a:latin typeface="Verdana" pitchFamily="34" charset="0"/>
              </a:rPr>
              <a:t>1000</a:t>
            </a:r>
            <a:r>
              <a:rPr lang="en-US" sz="2500">
                <a:latin typeface="Verdana" pitchFamily="34" charset="0"/>
              </a:rPr>
              <a:t>;</a:t>
            </a:r>
            <a:endParaRPr lang="ru-RU" sz="2500">
              <a:latin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</a:rPr>
              <a:t>44049</a:t>
            </a:r>
            <a:r>
              <a:rPr lang="en-US" sz="2500" b="1">
                <a:latin typeface="Verdana" pitchFamily="34" charset="0"/>
              </a:rPr>
              <a:t>,</a:t>
            </a:r>
            <a:r>
              <a:rPr lang="ru-RU" sz="2500" b="1">
                <a:latin typeface="Verdana" pitchFamily="34" charset="0"/>
              </a:rPr>
              <a:t>7 </a:t>
            </a:r>
            <a:r>
              <a:rPr lang="ru-RU" sz="2500">
                <a:latin typeface="Verdana" pitchFamily="34" charset="0"/>
              </a:rPr>
              <a:t>и </a:t>
            </a:r>
            <a:r>
              <a:rPr lang="ru-RU" sz="2500" b="1">
                <a:latin typeface="Verdana" pitchFamily="34" charset="0"/>
              </a:rPr>
              <a:t>100000</a:t>
            </a:r>
            <a:r>
              <a:rPr lang="en-US" sz="2500">
                <a:latin typeface="Verdana" pitchFamily="34" charset="0"/>
              </a:rPr>
              <a:t>;</a:t>
            </a:r>
            <a:endParaRPr lang="ru-RU" sz="2500">
              <a:latin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</a:rPr>
              <a:t>10</a:t>
            </a:r>
            <a:r>
              <a:rPr lang="en-US" sz="2500" b="1">
                <a:latin typeface="Verdana" pitchFamily="34" charset="0"/>
              </a:rPr>
              <a:t>,</a:t>
            </a:r>
            <a:r>
              <a:rPr lang="ru-RU" sz="2500" b="1">
                <a:latin typeface="Verdana" pitchFamily="34" charset="0"/>
              </a:rPr>
              <a:t>7789 </a:t>
            </a:r>
            <a:r>
              <a:rPr lang="ru-RU" sz="2500">
                <a:latin typeface="Verdana" pitchFamily="34" charset="0"/>
              </a:rPr>
              <a:t>и </a:t>
            </a:r>
            <a:r>
              <a:rPr lang="ru-RU" sz="2500" b="1">
                <a:latin typeface="Verdana" pitchFamily="34" charset="0"/>
              </a:rPr>
              <a:t>10000</a:t>
            </a:r>
            <a:r>
              <a:rPr lang="en-US" sz="2500">
                <a:latin typeface="Verdana" pitchFamily="34" charset="0"/>
              </a:rPr>
              <a:t>;</a:t>
            </a:r>
            <a:endParaRPr lang="ru-RU" sz="2500">
              <a:latin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</a:rPr>
              <a:t>10146</a:t>
            </a:r>
            <a:r>
              <a:rPr lang="en-US" sz="2500" b="1">
                <a:latin typeface="Verdana" pitchFamily="34" charset="0"/>
              </a:rPr>
              <a:t>,</a:t>
            </a:r>
            <a:r>
              <a:rPr lang="ru-RU" sz="2500" b="1">
                <a:latin typeface="Verdana" pitchFamily="34" charset="0"/>
              </a:rPr>
              <a:t>9 </a:t>
            </a:r>
            <a:r>
              <a:rPr lang="ru-RU" sz="2500">
                <a:latin typeface="Verdana" pitchFamily="34" charset="0"/>
              </a:rPr>
              <a:t>и </a:t>
            </a:r>
            <a:r>
              <a:rPr lang="ru-RU" sz="2500" b="1">
                <a:latin typeface="Verdana" pitchFamily="34" charset="0"/>
              </a:rPr>
              <a:t>100000</a:t>
            </a:r>
            <a:r>
              <a:rPr lang="en-US" sz="2500">
                <a:latin typeface="Verdana" pitchFamily="34" charset="0"/>
              </a:rPr>
              <a:t>;</a:t>
            </a:r>
            <a:endParaRPr lang="ru-RU" sz="2500">
              <a:latin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</a:rPr>
              <a:t>3099</a:t>
            </a:r>
            <a:r>
              <a:rPr lang="en-US" sz="2500" b="1">
                <a:latin typeface="Verdana" pitchFamily="34" charset="0"/>
              </a:rPr>
              <a:t>,</a:t>
            </a:r>
            <a:r>
              <a:rPr lang="ru-RU" sz="2500" b="1">
                <a:latin typeface="Verdana" pitchFamily="34" charset="0"/>
              </a:rPr>
              <a:t>47 </a:t>
            </a:r>
            <a:r>
              <a:rPr lang="ru-RU" sz="2500">
                <a:latin typeface="Verdana" pitchFamily="34" charset="0"/>
              </a:rPr>
              <a:t>и </a:t>
            </a:r>
            <a:r>
              <a:rPr lang="ru-RU" sz="2500" b="1">
                <a:latin typeface="Verdana" pitchFamily="34" charset="0"/>
              </a:rPr>
              <a:t>1000000</a:t>
            </a:r>
            <a:r>
              <a:rPr lang="ru-RU" sz="2500">
                <a:latin typeface="Verdana" pitchFamily="34" charset="0"/>
              </a:rPr>
              <a:t>.</a:t>
            </a:r>
          </a:p>
        </p:txBody>
      </p:sp>
      <p:sp>
        <p:nvSpPr>
          <p:cNvPr id="20487" name="TextBox 8"/>
          <p:cNvSpPr txBox="1">
            <a:spLocks noChangeArrowheads="1"/>
          </p:cNvSpPr>
          <p:nvPr/>
        </p:nvSpPr>
        <p:spPr bwMode="auto">
          <a:xfrm>
            <a:off x="0" y="20638"/>
            <a:ext cx="3132138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</a:rPr>
              <a:t>Деление и</a:t>
            </a:r>
            <a:r>
              <a:rPr lang="en-US" sz="17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700" b="1">
                <a:solidFill>
                  <a:srgbClr val="151515"/>
                </a:solidFill>
                <a:latin typeface="Verdana" pitchFamily="34" charset="0"/>
              </a:rPr>
              <a:t>умножение десятичной дроби на 10, 100, 1000,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832</TotalTime>
  <Words>446</Words>
  <Application>Microsoft Office PowerPoint</Application>
  <PresentationFormat>Экран (4:3)</PresentationFormat>
  <Paragraphs>91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Calibri</vt:lpstr>
      <vt:lpstr>Arial</vt:lpstr>
      <vt:lpstr>Verdana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www.PHILka.RU</cp:lastModifiedBy>
  <cp:revision>140</cp:revision>
  <dcterms:created xsi:type="dcterms:W3CDTF">2012-12-15T11:02:59Z</dcterms:created>
  <dcterms:modified xsi:type="dcterms:W3CDTF">2013-12-11T05:59:19Z</dcterms:modified>
</cp:coreProperties>
</file>