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6" r:id="rId11"/>
    <p:sldId id="277" r:id="rId12"/>
    <p:sldId id="278" r:id="rId13"/>
    <p:sldId id="279" r:id="rId14"/>
    <p:sldId id="280" r:id="rId15"/>
    <p:sldId id="281" r:id="rId16"/>
    <p:sldId id="266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F4D10"/>
    <a:srgbClr val="800000"/>
    <a:srgbClr val="008000"/>
    <a:srgbClr val="151515"/>
    <a:srgbClr val="242424"/>
    <a:srgbClr val="000000"/>
    <a:srgbClr val="444444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45" autoAdjust="0"/>
    <p:restoredTop sz="96450" autoAdjust="0"/>
  </p:normalViewPr>
  <p:slideViewPr>
    <p:cSldViewPr>
      <p:cViewPr varScale="1">
        <p:scale>
          <a:sx n="70" d="100"/>
          <a:sy n="70" d="100"/>
        </p:scale>
        <p:origin x="-750" y="-108"/>
      </p:cViewPr>
      <p:guideLst>
        <p:guide orient="horz" pos="366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CA3E429-FA21-4422-AAF1-5792B4CE6FC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A272CBD-1BE0-4C17-8EDD-3F92491218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8D4827-A398-421C-A30A-1DF111C029B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3F2AAB-D6A4-4732-A06A-C838F8E5129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EC4028-1099-4E63-95F0-E762A5A3E915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2117C1-5631-4531-8099-082848121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AE4FC-01BA-4FC7-9F28-69532DD79E2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8F271E-A1BA-4CC1-A14E-42AE339618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F7CB2D-8365-43BA-8067-BBEDE641D357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5D646-A8C1-4E3F-B2CC-0482AC73BA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148F3B-7DE7-47CB-B4AD-2769EDB3D81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25F6D-17B1-4F3C-A1B7-671E994CD7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3E7DA7-514D-4BB1-BD84-94C54C8EDA9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F2DC1-6211-43E3-9BFC-71CF77AB2DA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22F572-42DF-4EEB-8935-6555D94087FD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5677D6-B25D-4839-8C2F-440927FC5E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3D8B-25DA-428D-A7B6-8DB1BD5228F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F15F5-ABD7-4304-8936-54A13A44DA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BD74D6-7DC8-4FD6-9415-8D8DE4D9AD0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90FA44-1CBD-4C07-BF02-B90F44A2EA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1D24D-D11E-4D6D-A67F-8524736C5DBE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A5F99E-EFCD-4362-8C8D-FFF1C4664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5129BE-D9CD-447C-A866-187F2DAAB109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3A68B-C370-4A44-A08D-EA9478D75B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0241512-7494-4D2A-A778-AC67C04447B0}" type="datetimeFigureOut">
              <a:rPr lang="ru-RU"/>
              <a:pPr>
                <a:defRPr/>
              </a:pPr>
              <a:t>21.12.2013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E2A87D6-D617-490E-8064-D93677B72B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extBox 3"/>
          <p:cNvSpPr txBox="1">
            <a:spLocks noChangeArrowheads="1"/>
          </p:cNvSpPr>
          <p:nvPr/>
        </p:nvSpPr>
        <p:spPr bwMode="auto">
          <a:xfrm>
            <a:off x="0" y="3578225"/>
            <a:ext cx="9144000" cy="14636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5.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2</a:t>
            </a:r>
            <a:r>
              <a:rPr lang="ru-RU" sz="3000" b="1">
                <a:solidFill>
                  <a:srgbClr val="151515"/>
                </a:solidFill>
              </a:rPr>
              <a:t>.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 Нахождение процентов от числа</a:t>
            </a:r>
          </a:p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 процентов от него</a:t>
            </a:r>
          </a:p>
        </p:txBody>
      </p:sp>
      <p:sp>
        <p:nvSpPr>
          <p:cNvPr id="14338" name="TextBox 10"/>
          <p:cNvSpPr txBox="1">
            <a:spLocks noChangeArrowheads="1"/>
          </p:cNvSpPr>
          <p:nvPr/>
        </p:nvSpPr>
        <p:spPr bwMode="auto">
          <a:xfrm>
            <a:off x="0" y="6334125"/>
            <a:ext cx="20510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solidFill>
                  <a:srgbClr val="0F4D10"/>
                </a:solidFill>
                <a:latin typeface="Verdana" pitchFamily="34" charset="0"/>
              </a:rPr>
              <a:t>Школа 2100</a:t>
            </a:r>
          </a:p>
          <a:p>
            <a:r>
              <a:rPr lang="en-US" sz="1400" b="1">
                <a:solidFill>
                  <a:srgbClr val="0F4D10"/>
                </a:solidFill>
                <a:latin typeface="Verdana" pitchFamily="34" charset="0"/>
              </a:rPr>
              <a:t>school2100.ru</a:t>
            </a:r>
            <a:endParaRPr lang="ru-RU" sz="1400" b="1">
              <a:solidFill>
                <a:srgbClr val="0F4D10"/>
              </a:solidFill>
              <a:latin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-26988"/>
            <a:ext cx="3132138" cy="900113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Презентация для учебника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Козлова С. А., Рубин А. Г.</a:t>
            </a:r>
          </a:p>
          <a:p>
            <a:pPr algn="ctr"/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«Математика,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6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 класс. Ч. </a:t>
            </a:r>
            <a:r>
              <a:rPr lang="en-US" sz="1300" b="1">
                <a:solidFill>
                  <a:srgbClr val="151515"/>
                </a:solidFill>
                <a:latin typeface="Verdana" pitchFamily="34" charset="0"/>
              </a:rPr>
              <a:t>1</a:t>
            </a:r>
            <a:r>
              <a:rPr lang="ru-RU" sz="1300" b="1">
                <a:solidFill>
                  <a:srgbClr val="151515"/>
                </a:solidFill>
                <a:latin typeface="Verdana" pitchFamily="34" charset="0"/>
              </a:rPr>
              <a:t>»</a:t>
            </a:r>
          </a:p>
        </p:txBody>
      </p:sp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0" y="2781300"/>
            <a:ext cx="9144000" cy="549275"/>
          </a:xfrm>
          <a:prstGeom prst="rect">
            <a:avLst/>
          </a:prstGeom>
          <a:solidFill>
            <a:schemeClr val="bg1">
              <a:alpha val="7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ГЛАВА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V</a:t>
            </a:r>
            <a:r>
              <a:rPr lang="ru-RU" sz="3000" b="1">
                <a:solidFill>
                  <a:srgbClr val="151515"/>
                </a:solidFill>
              </a:rPr>
              <a:t>. </a:t>
            </a:r>
            <a:r>
              <a:rPr lang="en-US" sz="30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3000" b="1">
                <a:solidFill>
                  <a:srgbClr val="151515"/>
                </a:solidFill>
                <a:latin typeface="Verdana" pitchFamily="34" charset="0"/>
              </a:rPr>
              <a:t>ПРОЦЕНТЫ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ВТОРАЯ ОПОРНАЯ ЗАДАЧА</a:t>
            </a:r>
            <a:endParaRPr lang="ru-RU" sz="2500">
              <a:latin typeface="Verdana" pitchFamily="34" charset="0"/>
            </a:endParaRPr>
          </a:p>
        </p:txBody>
      </p:sp>
      <p:pic>
        <p:nvPicPr>
          <p:cNvPr id="2355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3556" name="TextBox 9"/>
          <p:cNvSpPr txBox="1">
            <a:spLocks noChangeArrowheads="1"/>
          </p:cNvSpPr>
          <p:nvPr/>
        </p:nvSpPr>
        <p:spPr bwMode="auto">
          <a:xfrm>
            <a:off x="3132138" y="74613"/>
            <a:ext cx="6011862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200" b="1">
                <a:solidFill>
                  <a:srgbClr val="151515"/>
                </a:solidFill>
                <a:latin typeface="Verdana" pitchFamily="34" charset="0"/>
              </a:rPr>
              <a:t>Нахождение числа по известному количеству процентов от него</a:t>
            </a:r>
          </a:p>
        </p:txBody>
      </p:sp>
      <p:sp>
        <p:nvSpPr>
          <p:cNvPr id="23557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1077912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число,</a:t>
            </a:r>
          </a:p>
          <a:p>
            <a:pPr algn="ctr"/>
            <a:r>
              <a:rPr lang="ru-RU" sz="3200" b="1">
                <a:latin typeface="Verdana" pitchFamily="34" charset="0"/>
              </a:rPr>
              <a:t>если известно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n%</a:t>
            </a:r>
            <a:r>
              <a:rPr lang="ru-RU" sz="3200" b="1">
                <a:latin typeface="Verdana" pitchFamily="34" charset="0"/>
              </a:rPr>
              <a:t> от него.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984500"/>
            <a:ext cx="8642350" cy="157003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Рассуждать можно</a:t>
            </a:r>
          </a:p>
          <a:p>
            <a:pPr algn="ctr"/>
            <a:r>
              <a:rPr lang="ru-RU" sz="3200" b="1">
                <a:latin typeface="Verdana" pitchFamily="34" charset="0"/>
              </a:rPr>
              <a:t>такими же тремя способами,</a:t>
            </a:r>
          </a:p>
          <a:p>
            <a:pPr algn="ctr"/>
            <a:r>
              <a:rPr lang="ru-RU" sz="3200" b="1">
                <a:latin typeface="Verdana" pitchFamily="34" charset="0"/>
              </a:rPr>
              <a:t>как при решении первой задачи.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457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2</a:t>
            </a:r>
          </a:p>
        </p:txBody>
      </p:sp>
      <p:sp>
        <p:nvSpPr>
          <p:cNvPr id="2458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</a:rPr>
              <a:t>Найти число, 35% которого равно 280.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854200"/>
            <a:ext cx="8642350" cy="522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</a:rPr>
              <a:t>РЕШЕНИЕ 1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438890"/>
            <a:ext cx="8640960" cy="2598468"/>
          </a:xfrm>
          <a:prstGeom prst="rect">
            <a:avLst/>
          </a:prstGeom>
          <a:blipFill rotWithShape="1">
            <a:blip r:embed="rId3"/>
            <a:stretch>
              <a:fillRect b="-563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560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2</a:t>
            </a:r>
          </a:p>
        </p:txBody>
      </p:sp>
      <p:sp>
        <p:nvSpPr>
          <p:cNvPr id="2560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</a:rPr>
              <a:t>Найти число, 35% которого равно 280.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854200"/>
            <a:ext cx="8642350" cy="522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</a:rPr>
              <a:t>РЕШЕНИЕ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50825" y="2438400"/>
            <a:ext cx="8642350" cy="15398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Так как </a:t>
            </a:r>
            <a:r>
              <a:rPr lang="ru-RU" sz="2800" b="1">
                <a:latin typeface="Verdana" pitchFamily="34" charset="0"/>
              </a:rPr>
              <a:t>280</a:t>
            </a:r>
            <a:r>
              <a:rPr lang="ru-RU" sz="2800">
                <a:latin typeface="Verdana" pitchFamily="34" charset="0"/>
              </a:rPr>
              <a:t> – это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</a:rPr>
              <a:t>35%</a:t>
            </a:r>
            <a:r>
              <a:rPr lang="ru-RU" sz="2800">
                <a:latin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</a:rPr>
              <a:t>то на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1%</a:t>
            </a:r>
            <a:r>
              <a:rPr lang="ru-RU" sz="2800">
                <a:latin typeface="Verdana" pitchFamily="34" charset="0"/>
              </a:rPr>
              <a:t> приходится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800" b="1">
                <a:latin typeface="Verdana" pitchFamily="34" charset="0"/>
              </a:rPr>
              <a:t>280</a:t>
            </a:r>
            <a:r>
              <a:rPr lang="ru-RU" sz="2800">
                <a:latin typeface="Verdana" pitchFamily="34" charset="0"/>
              </a:rPr>
              <a:t> :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</a:rPr>
              <a:t>35</a:t>
            </a:r>
            <a:r>
              <a:rPr lang="ru-RU" sz="2800">
                <a:latin typeface="Verdana" pitchFamily="34" charset="0"/>
              </a:rPr>
              <a:t> =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</a:rPr>
              <a:t>8</a:t>
            </a:r>
            <a:r>
              <a:rPr lang="ru-RU" sz="2800">
                <a:latin typeface="Verdana" pitchFamily="34" charset="0"/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50825" y="4059238"/>
            <a:ext cx="8642350" cy="110807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Отсюда всё число (составляющее 100%)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800" b="1">
                <a:solidFill>
                  <a:srgbClr val="E46C0A"/>
                </a:solidFill>
                <a:latin typeface="Verdana" pitchFamily="34" charset="0"/>
              </a:rPr>
              <a:t>8 </a:t>
            </a:r>
            <a:r>
              <a:rPr lang="ru-RU" sz="2800">
                <a:latin typeface="Verdana" pitchFamily="34" charset="0"/>
              </a:rPr>
              <a:t>· </a:t>
            </a:r>
            <a:r>
              <a:rPr lang="ru-RU" sz="2800" b="1">
                <a:latin typeface="Verdana" pitchFamily="34" charset="0"/>
              </a:rPr>
              <a:t>100</a:t>
            </a:r>
            <a:r>
              <a:rPr lang="ru-RU" sz="2800">
                <a:latin typeface="Verdana" pitchFamily="34" charset="0"/>
              </a:rPr>
              <a:t>= </a:t>
            </a:r>
            <a:r>
              <a:rPr lang="ru-RU" sz="2800" b="1">
                <a:solidFill>
                  <a:srgbClr val="0F4D10"/>
                </a:solidFill>
                <a:latin typeface="Verdana" pitchFamily="34" charset="0"/>
              </a:rPr>
              <a:t>800</a:t>
            </a:r>
            <a:r>
              <a:rPr lang="ru-RU" sz="28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662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2</a:t>
            </a:r>
          </a:p>
        </p:txBody>
      </p:sp>
      <p:sp>
        <p:nvSpPr>
          <p:cNvPr id="2662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</a:rPr>
              <a:t>Найти число, 35% которого равно 280.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854200"/>
            <a:ext cx="8642350" cy="522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</a:rPr>
              <a:t>РЕШЕНИЕ 3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438400"/>
            <a:ext cx="8642350" cy="9540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Обозначим искомое число через </a:t>
            </a:r>
            <a:r>
              <a:rPr lang="ru-RU" sz="2800" b="1" i="1"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 и составим пропорцию.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92413" y="3473450"/>
            <a:ext cx="3535362" cy="1081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644135"/>
            <a:ext cx="8640960" cy="111517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765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Важная идея</a:t>
            </a:r>
          </a:p>
        </p:txBody>
      </p:sp>
      <p:sp>
        <p:nvSpPr>
          <p:cNvPr id="14" name="TextBox 13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3549883"/>
          </a:xfrm>
          <a:prstGeom prst="rect">
            <a:avLst/>
          </a:prstGeom>
          <a:blipFill rotWithShape="1">
            <a:blip r:embed="rId3"/>
            <a:stretch>
              <a:fillRect l="-141" t="-1718" r="-71" b="-1718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8675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Связь между первой и второй опорными задачами</a:t>
            </a:r>
          </a:p>
        </p:txBody>
      </p:sp>
      <p:sp>
        <p:nvSpPr>
          <p:cNvPr id="28676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2350" cy="9540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latin typeface="Verdana" pitchFamily="34" charset="0"/>
              </a:rPr>
              <a:t>Вторую опорную задачу</a:t>
            </a:r>
          </a:p>
          <a:p>
            <a:pPr algn="ctr"/>
            <a:r>
              <a:rPr lang="ru-RU" sz="2800" b="1">
                <a:latin typeface="Verdana" pitchFamily="34" charset="0"/>
              </a:rPr>
              <a:t>можно свести к первой.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50825" y="2349500"/>
            <a:ext cx="8642350" cy="427672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При решении примера 2</a:t>
            </a:r>
          </a:p>
          <a:p>
            <a:pPr algn="ctr"/>
            <a:r>
              <a:rPr lang="ru-RU" sz="2800">
                <a:latin typeface="Verdana" pitchFamily="34" charset="0"/>
              </a:rPr>
              <a:t>можно рассуждать так.</a:t>
            </a:r>
          </a:p>
          <a:p>
            <a:pPr algn="ctr"/>
            <a:endParaRPr lang="ru-RU" sz="1000" b="1">
              <a:latin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</a:rPr>
              <a:t>Пусть неизвестное число 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.</a:t>
            </a:r>
          </a:p>
          <a:p>
            <a:pPr algn="ctr"/>
            <a:r>
              <a:rPr lang="ru-RU" sz="2800">
                <a:latin typeface="Verdana" pitchFamily="34" charset="0"/>
              </a:rPr>
              <a:t>Найдём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35%</a:t>
            </a:r>
            <a:r>
              <a:rPr lang="ru-RU" sz="2800">
                <a:latin typeface="Verdana" pitchFamily="34" charset="0"/>
              </a:rPr>
              <a:t> от него, получим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0,35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</a:rPr>
              <a:t>что по условию равно </a:t>
            </a:r>
            <a:r>
              <a:rPr lang="ru-RU" sz="2800" b="1">
                <a:latin typeface="Verdana" pitchFamily="34" charset="0"/>
              </a:rPr>
              <a:t>280</a:t>
            </a:r>
            <a:r>
              <a:rPr lang="ru-RU" sz="2800">
                <a:latin typeface="Verdana" pitchFamily="34" charset="0"/>
              </a:rPr>
              <a:t>, т. е.</a:t>
            </a:r>
          </a:p>
          <a:p>
            <a:pPr algn="ctr"/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0,35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 = </a:t>
            </a:r>
            <a:r>
              <a:rPr lang="ru-RU" sz="2800" b="1">
                <a:latin typeface="Verdana" pitchFamily="34" charset="0"/>
              </a:rPr>
              <a:t>280</a:t>
            </a:r>
            <a:r>
              <a:rPr lang="ru-RU" sz="28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</a:rPr>
              <a:t>Отсюда</a:t>
            </a:r>
          </a:p>
          <a:p>
            <a:pPr algn="ctr"/>
            <a:r>
              <a:rPr lang="ru-RU" sz="28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 = </a:t>
            </a:r>
            <a:r>
              <a:rPr lang="ru-RU" sz="2800" b="1">
                <a:latin typeface="Verdana" pitchFamily="34" charset="0"/>
              </a:rPr>
              <a:t>280</a:t>
            </a:r>
            <a:r>
              <a:rPr lang="ru-RU" sz="2800">
                <a:latin typeface="Verdana" pitchFamily="34" charset="0"/>
              </a:rPr>
              <a:t> :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0,35</a:t>
            </a:r>
            <a:r>
              <a:rPr lang="ru-RU" sz="2800">
                <a:latin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</a:rPr>
              <a:t>Или </a:t>
            </a:r>
            <a:r>
              <a:rPr lang="ru-RU" sz="2800" b="1" i="1">
                <a:solidFill>
                  <a:srgbClr val="C00000"/>
                </a:solidFill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</a:rPr>
              <a:t>=</a:t>
            </a:r>
            <a:r>
              <a:rPr lang="ru-RU" sz="2800">
                <a:latin typeface="Verdana" pitchFamily="34" charset="0"/>
              </a:rPr>
              <a:t> </a:t>
            </a:r>
            <a:r>
              <a:rPr lang="ru-RU" sz="2800" b="1">
                <a:solidFill>
                  <a:srgbClr val="C00000"/>
                </a:solidFill>
                <a:latin typeface="Verdana" pitchFamily="34" charset="0"/>
              </a:rPr>
              <a:t>800</a:t>
            </a:r>
            <a:r>
              <a:rPr lang="ru-RU" sz="2800">
                <a:latin typeface="Verdana" pitchFamily="34" charset="0"/>
              </a:rPr>
              <a:t>.</a:t>
            </a:r>
            <a:endParaRPr lang="ru-RU" sz="35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3132138" y="7938"/>
            <a:ext cx="6011862" cy="900112"/>
          </a:xfrm>
          <a:prstGeom prst="snip2DiagRect">
            <a:avLst>
              <a:gd name="adj1" fmla="val 18127"/>
              <a:gd name="adj2" fmla="val 0"/>
            </a:avLst>
          </a:prstGeom>
          <a:solidFill>
            <a:schemeClr val="bg1">
              <a:alpha val="9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9698" name="TextBox 13"/>
          <p:cNvSpPr txBox="1">
            <a:spLocks noChangeArrowheads="1"/>
          </p:cNvSpPr>
          <p:nvPr/>
        </p:nvSpPr>
        <p:spPr bwMode="auto">
          <a:xfrm>
            <a:off x="250825" y="1268413"/>
            <a:ext cx="8640763" cy="4270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 b="1">
                <a:latin typeface="Verdana" pitchFamily="34" charset="0"/>
              </a:rPr>
              <a:t>Выполните следующие задания:</a:t>
            </a:r>
            <a:endParaRPr lang="en-US" sz="2200" b="1">
              <a:latin typeface="Verdana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7938"/>
            <a:ext cx="3132138" cy="900112"/>
          </a:xfrm>
          <a:prstGeom prst="snip2DiagRect">
            <a:avLst/>
          </a:prstGeom>
          <a:solidFill>
            <a:schemeClr val="bg1">
              <a:alpha val="60000"/>
            </a:schemeClr>
          </a:solidFill>
        </p:spPr>
        <p:txBody>
          <a:bodyPr anchor="ctr">
            <a:spAutoFit/>
          </a:bodyPr>
          <a:lstStyle/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Делимость.</a:t>
            </a:r>
          </a:p>
          <a:p>
            <a:pPr algn="ctr"/>
            <a:r>
              <a:rPr lang="ru-RU" b="1">
                <a:solidFill>
                  <a:srgbClr val="151515"/>
                </a:solidFill>
                <a:latin typeface="Verdana" pitchFamily="34" charset="0"/>
              </a:rPr>
              <a:t>Свойства делимости</a:t>
            </a:r>
          </a:p>
        </p:txBody>
      </p:sp>
      <p:pic>
        <p:nvPicPr>
          <p:cNvPr id="29700" name="Рисунок 11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1" name="TextBox 1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ПРОВЕРЬТЕ СЕБЯ</a:t>
            </a:r>
          </a:p>
        </p:txBody>
      </p:sp>
      <p:sp>
        <p:nvSpPr>
          <p:cNvPr id="29702" name="TextBox 14"/>
          <p:cNvSpPr txBox="1">
            <a:spLocks noChangeArrowheads="1"/>
          </p:cNvSpPr>
          <p:nvPr/>
        </p:nvSpPr>
        <p:spPr bwMode="auto">
          <a:xfrm>
            <a:off x="250825" y="1773238"/>
            <a:ext cx="8640763" cy="22764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всеми тремя способами:</a:t>
            </a:r>
            <a:endParaRPr lang="en-US" sz="2200">
              <a:latin typeface="Verdana" pitchFamily="34" charset="0"/>
            </a:endParaRPr>
          </a:p>
          <a:p>
            <a:endParaRPr lang="en-US" sz="1000">
              <a:latin typeface="Verdana" pitchFamily="34" charset="0"/>
            </a:endParaRPr>
          </a:p>
          <a:p>
            <a:pPr algn="ctr"/>
            <a:r>
              <a:rPr lang="ru-RU" sz="2200" b="1">
                <a:latin typeface="Verdana" pitchFamily="34" charset="0"/>
              </a:rPr>
              <a:t>15</a:t>
            </a:r>
            <a:r>
              <a:rPr lang="en-US" sz="2200" b="1">
                <a:latin typeface="Verdana" pitchFamily="34" charset="0"/>
              </a:rPr>
              <a:t>%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en-US" sz="2200" b="1">
                <a:latin typeface="Verdana" pitchFamily="34" charset="0"/>
              </a:rPr>
              <a:t>200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en-US" sz="2200" b="1">
                <a:latin typeface="Verdana" pitchFamily="34" charset="0"/>
              </a:rPr>
              <a:t>2%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en-US" sz="2200" b="1">
                <a:latin typeface="Verdana" pitchFamily="34" charset="0"/>
              </a:rPr>
              <a:t>75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en-US" sz="2200" b="1">
                <a:latin typeface="Verdana" pitchFamily="34" charset="0"/>
              </a:rPr>
              <a:t>98%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en-US" sz="2200" b="1">
                <a:latin typeface="Verdana" pitchFamily="34" charset="0"/>
              </a:rPr>
              <a:t>1000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en-US" sz="2200" b="1">
                <a:latin typeface="Verdana" pitchFamily="34" charset="0"/>
              </a:rPr>
              <a:t>200%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</a:t>
            </a:r>
            <a:r>
              <a:rPr lang="ru-RU" sz="2200" b="1">
                <a:latin typeface="Verdana" pitchFamily="34" charset="0"/>
              </a:rPr>
              <a:t> </a:t>
            </a:r>
            <a:r>
              <a:rPr lang="en-US" sz="2200" b="1">
                <a:latin typeface="Verdana" pitchFamily="34" charset="0"/>
              </a:rPr>
              <a:t>7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en-US" sz="2200" b="1">
                <a:latin typeface="Verdana" pitchFamily="34" charset="0"/>
              </a:rPr>
              <a:t>0%</a:t>
            </a:r>
            <a:r>
              <a:rPr lang="en-US" sz="2200">
                <a:latin typeface="Verdana" pitchFamily="34" charset="0"/>
              </a:rPr>
              <a:t> </a:t>
            </a:r>
            <a:r>
              <a:rPr lang="ru-RU" sz="2200">
                <a:latin typeface="Verdana" pitchFamily="34" charset="0"/>
              </a:rPr>
              <a:t>от числа </a:t>
            </a:r>
            <a:r>
              <a:rPr lang="en-US" sz="2200" b="1">
                <a:latin typeface="Verdana" pitchFamily="34" charset="0"/>
              </a:rPr>
              <a:t>3457</a:t>
            </a:r>
            <a:r>
              <a:rPr lang="en-US" sz="2200">
                <a:latin typeface="Verdana" pitchFamily="34" charset="0"/>
              </a:rPr>
              <a:t>.</a:t>
            </a:r>
          </a:p>
        </p:txBody>
      </p:sp>
      <p:sp>
        <p:nvSpPr>
          <p:cNvPr id="29703" name="TextBox 15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9704" name="TextBox 14"/>
          <p:cNvSpPr txBox="1">
            <a:spLocks noChangeArrowheads="1"/>
          </p:cNvSpPr>
          <p:nvPr/>
        </p:nvSpPr>
        <p:spPr bwMode="auto">
          <a:xfrm>
            <a:off x="250825" y="4121150"/>
            <a:ext cx="8640763" cy="227806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200">
                <a:latin typeface="Verdana" pitchFamily="34" charset="0"/>
              </a:rPr>
              <a:t>Найдите всеми тремя способами:</a:t>
            </a:r>
            <a:endParaRPr lang="en-US" sz="2200">
              <a:latin typeface="Verdana" pitchFamily="34" charset="0"/>
            </a:endParaRPr>
          </a:p>
          <a:p>
            <a:endParaRPr lang="en-US" sz="1000">
              <a:latin typeface="Verdana" pitchFamily="34" charset="0"/>
            </a:endParaRPr>
          </a:p>
          <a:p>
            <a:pPr algn="ctr"/>
            <a:r>
              <a:rPr lang="ru-RU" sz="2200">
                <a:latin typeface="Verdana" pitchFamily="34" charset="0"/>
              </a:rPr>
              <a:t>число, </a:t>
            </a:r>
            <a:r>
              <a:rPr lang="ru-RU" sz="2200" b="1">
                <a:latin typeface="Verdana" pitchFamily="34" charset="0"/>
              </a:rPr>
              <a:t>5%</a:t>
            </a:r>
            <a:r>
              <a:rPr lang="ru-RU" sz="2200">
                <a:latin typeface="Verdana" pitchFamily="34" charset="0"/>
              </a:rPr>
              <a:t> которого равны </a:t>
            </a:r>
            <a:r>
              <a:rPr lang="ru-RU" sz="2200" b="1">
                <a:latin typeface="Verdana" pitchFamily="34" charset="0"/>
              </a:rPr>
              <a:t>13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число, </a:t>
            </a:r>
            <a:r>
              <a:rPr lang="ru-RU" sz="2200" b="1">
                <a:latin typeface="Verdana" pitchFamily="34" charset="0"/>
              </a:rPr>
              <a:t>60%</a:t>
            </a:r>
            <a:r>
              <a:rPr lang="ru-RU" sz="2200">
                <a:latin typeface="Verdana" pitchFamily="34" charset="0"/>
              </a:rPr>
              <a:t> которого равны </a:t>
            </a:r>
            <a:r>
              <a:rPr lang="ru-RU" sz="2200" b="1">
                <a:latin typeface="Verdana" pitchFamily="34" charset="0"/>
              </a:rPr>
              <a:t>18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число, </a:t>
            </a:r>
            <a:r>
              <a:rPr lang="ru-RU" sz="2200" b="1">
                <a:latin typeface="Verdana" pitchFamily="34" charset="0"/>
              </a:rPr>
              <a:t>90% </a:t>
            </a:r>
            <a:r>
              <a:rPr lang="ru-RU" sz="2200">
                <a:latin typeface="Verdana" pitchFamily="34" charset="0"/>
              </a:rPr>
              <a:t>которого равны </a:t>
            </a:r>
            <a:r>
              <a:rPr lang="ru-RU" sz="2200" b="1">
                <a:latin typeface="Verdana" pitchFamily="34" charset="0"/>
              </a:rPr>
              <a:t>99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число, </a:t>
            </a:r>
            <a:r>
              <a:rPr lang="ru-RU" sz="2200" b="1">
                <a:latin typeface="Verdana" pitchFamily="34" charset="0"/>
              </a:rPr>
              <a:t>120%</a:t>
            </a:r>
            <a:r>
              <a:rPr lang="ru-RU" sz="2200">
                <a:latin typeface="Verdana" pitchFamily="34" charset="0"/>
              </a:rPr>
              <a:t> которого равны </a:t>
            </a:r>
            <a:r>
              <a:rPr lang="ru-RU" sz="2200" b="1">
                <a:latin typeface="Verdana" pitchFamily="34" charset="0"/>
              </a:rPr>
              <a:t>12</a:t>
            </a:r>
            <a:r>
              <a:rPr lang="en-US" sz="2200">
                <a:latin typeface="Verdana" pitchFamily="34" charset="0"/>
              </a:rPr>
              <a:t>;</a:t>
            </a:r>
          </a:p>
          <a:p>
            <a:pPr algn="ctr"/>
            <a:r>
              <a:rPr lang="ru-RU" sz="2200">
                <a:latin typeface="Verdana" pitchFamily="34" charset="0"/>
              </a:rPr>
              <a:t>число, </a:t>
            </a:r>
            <a:r>
              <a:rPr lang="ru-RU" sz="2200" b="1">
                <a:latin typeface="Verdana" pitchFamily="34" charset="0"/>
              </a:rPr>
              <a:t>27%</a:t>
            </a:r>
            <a:r>
              <a:rPr lang="ru-RU" sz="2200">
                <a:latin typeface="Verdana" pitchFamily="34" charset="0"/>
              </a:rPr>
              <a:t> которого равны </a:t>
            </a:r>
            <a:r>
              <a:rPr lang="ru-RU" sz="2200" b="1">
                <a:latin typeface="Verdana" pitchFamily="34" charset="0"/>
              </a:rPr>
              <a:t>81</a:t>
            </a:r>
            <a:r>
              <a:rPr lang="en-US" sz="22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1631950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C00000"/>
                </a:solidFill>
                <a:latin typeface="Verdana" pitchFamily="34" charset="0"/>
              </a:rPr>
              <a:t>Нахождение процентов от числа </a:t>
            </a:r>
            <a:r>
              <a:rPr lang="ru-RU" sz="2500">
                <a:latin typeface="Verdana" pitchFamily="34" charset="0"/>
              </a:rPr>
              <a:t>и </a:t>
            </a:r>
            <a:r>
              <a:rPr lang="ru-RU" sz="2500" b="1">
                <a:solidFill>
                  <a:srgbClr val="0000FF"/>
                </a:solidFill>
                <a:latin typeface="Verdana" pitchFamily="34" charset="0"/>
              </a:rPr>
              <a:t>числа по известному количеству процентов от него</a:t>
            </a:r>
            <a:r>
              <a:rPr lang="ru-RU" sz="2500">
                <a:latin typeface="Verdana" pitchFamily="34" charset="0"/>
              </a:rPr>
              <a:t> – это две наиболее простые и в то же время наиболее распространённые задачи на проценты.</a:t>
            </a:r>
          </a:p>
        </p:txBody>
      </p:sp>
      <p:pic>
        <p:nvPicPr>
          <p:cNvPr id="15362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63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15364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Связь задач на проценты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с задачами на дроби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978950"/>
            <a:ext cx="8640960" cy="3024802"/>
          </a:xfrm>
          <a:prstGeom prst="rect">
            <a:avLst/>
          </a:prstGeom>
          <a:blipFill rotWithShape="1">
            <a:blip r:embed="rId3"/>
            <a:stretch>
              <a:fillRect t="-3226" b="-6452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ПЕРВАЯ ОПОРНАЯ ЗАДАЧА</a:t>
            </a:r>
            <a:endParaRPr lang="ru-RU" sz="2500">
              <a:latin typeface="Verdana" pitchFamily="34" charset="0"/>
            </a:endParaRPr>
          </a:p>
        </p:txBody>
      </p:sp>
      <p:pic>
        <p:nvPicPr>
          <p:cNvPr id="16386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7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16388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Нахождение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процентов от числа</a:t>
            </a:r>
          </a:p>
        </p:txBody>
      </p:sp>
      <p:sp>
        <p:nvSpPr>
          <p:cNvPr id="16389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5857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n% </a:t>
            </a:r>
            <a:r>
              <a:rPr lang="ru-RU" sz="3200" b="1">
                <a:latin typeface="Verdana" pitchFamily="34" charset="0"/>
              </a:rPr>
              <a:t>от данного числа.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438400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 1:</a:t>
            </a:r>
          </a:p>
          <a:p>
            <a:pPr algn="ctr"/>
            <a:r>
              <a:rPr lang="ru-RU" sz="2500" b="1">
                <a:latin typeface="Verdana" pitchFamily="34" charset="0"/>
              </a:rPr>
              <a:t>Подход к задаче на проценты,</a:t>
            </a:r>
          </a:p>
          <a:p>
            <a:pPr algn="ctr"/>
            <a:r>
              <a:rPr lang="ru-RU" sz="2500" b="1">
                <a:latin typeface="Verdana" pitchFamily="34" charset="0"/>
              </a:rPr>
              <a:t>как к задаче на дроби</a:t>
            </a:r>
          </a:p>
        </p:txBody>
      </p:sp>
      <p:sp>
        <p:nvSpPr>
          <p:cNvPr id="12" name="TextBox 11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744035"/>
            <a:ext cx="8640960" cy="2718949"/>
          </a:xfrm>
          <a:prstGeom prst="rect">
            <a:avLst/>
          </a:prstGeom>
          <a:blipFill rotWithShape="1">
            <a:blip r:embed="rId3"/>
            <a:stretch>
              <a:fillRect b="-5605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ПЕРВАЯ ОПОРНАЯ ЗАДАЧА</a:t>
            </a:r>
            <a:endParaRPr lang="ru-RU" sz="2500">
              <a:latin typeface="Verdana" pitchFamily="34" charset="0"/>
            </a:endParaRPr>
          </a:p>
        </p:txBody>
      </p:sp>
      <p:pic>
        <p:nvPicPr>
          <p:cNvPr id="17410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17412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Нахождение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процентов от числа</a:t>
            </a:r>
          </a:p>
        </p:txBody>
      </p:sp>
      <p:sp>
        <p:nvSpPr>
          <p:cNvPr id="17413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5857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n% </a:t>
            </a:r>
            <a:r>
              <a:rPr lang="ru-RU" sz="3200" b="1">
                <a:latin typeface="Verdana" pitchFamily="34" charset="0"/>
              </a:rPr>
              <a:t>от данного числа.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438400"/>
            <a:ext cx="8642350" cy="12477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 2:</a:t>
            </a:r>
          </a:p>
          <a:p>
            <a:pPr algn="ctr"/>
            <a:r>
              <a:rPr lang="ru-RU" sz="2500" b="1">
                <a:latin typeface="Verdana" pitchFamily="34" charset="0"/>
              </a:rPr>
              <a:t>Выяснение, сколько приходится</a:t>
            </a:r>
          </a:p>
          <a:p>
            <a:pPr algn="ctr"/>
            <a:r>
              <a:rPr lang="ru-RU" sz="2500" b="1">
                <a:latin typeface="Verdana" pitchFamily="34" charset="0"/>
              </a:rPr>
              <a:t>на один процент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3743325"/>
            <a:ext cx="8642350" cy="1952625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Сначала найдём 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</a:rPr>
              <a:t>1%</a:t>
            </a:r>
            <a:r>
              <a:rPr lang="ru-RU" sz="2800">
                <a:solidFill>
                  <a:srgbClr val="E46C0A"/>
                </a:solidFill>
                <a:latin typeface="Verdana" pitchFamily="34" charset="0"/>
              </a:rPr>
              <a:t> </a:t>
            </a:r>
            <a:r>
              <a:rPr lang="ru-RU" sz="2800">
                <a:latin typeface="Verdana" pitchFamily="34" charset="0"/>
              </a:rPr>
              <a:t>от числа,</a:t>
            </a:r>
          </a:p>
          <a:p>
            <a:pPr algn="ctr"/>
            <a:r>
              <a:rPr lang="ru-RU" sz="2800">
                <a:latin typeface="Verdana" pitchFamily="34" charset="0"/>
              </a:rPr>
              <a:t>для этого разделим число на </a:t>
            </a:r>
            <a:r>
              <a:rPr lang="ru-RU" sz="2800" b="1">
                <a:latin typeface="Verdana" pitchFamily="34" charset="0"/>
              </a:rPr>
              <a:t>100</a:t>
            </a:r>
            <a:r>
              <a:rPr lang="ru-RU" sz="28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</a:rPr>
              <a:t>Затем для нахождения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n% </a:t>
            </a:r>
            <a:r>
              <a:rPr lang="ru-RU" sz="2800">
                <a:latin typeface="Verdana" pitchFamily="34" charset="0"/>
              </a:rPr>
              <a:t>умножим полученную величину на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n</a:t>
            </a:r>
            <a:r>
              <a:rPr lang="ru-RU" sz="2800">
                <a:latin typeface="Verdana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extBox 4"/>
          <p:cNvSpPr txBox="1">
            <a:spLocks noChangeArrowheads="1"/>
          </p:cNvSpPr>
          <p:nvPr/>
        </p:nvSpPr>
        <p:spPr bwMode="auto">
          <a:xfrm>
            <a:off x="250825" y="1268413"/>
            <a:ext cx="8642350" cy="47783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latin typeface="Verdana" pitchFamily="34" charset="0"/>
              </a:rPr>
              <a:t>ПЕРВАЯ ОПОРНАЯ ЗАДАЧА</a:t>
            </a:r>
            <a:endParaRPr lang="ru-RU" sz="2500">
              <a:latin typeface="Verdana" pitchFamily="34" charset="0"/>
            </a:endParaRPr>
          </a:p>
        </p:txBody>
      </p:sp>
      <p:pic>
        <p:nvPicPr>
          <p:cNvPr id="18434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18436" name="TextBox 9"/>
          <p:cNvSpPr txBox="1">
            <a:spLocks noChangeArrowheads="1"/>
          </p:cNvSpPr>
          <p:nvPr/>
        </p:nvSpPr>
        <p:spPr bwMode="auto">
          <a:xfrm>
            <a:off x="3132138" y="28575"/>
            <a:ext cx="601186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Нахождение</a:t>
            </a:r>
          </a:p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процентов от числа</a:t>
            </a:r>
          </a:p>
        </p:txBody>
      </p:sp>
      <p:sp>
        <p:nvSpPr>
          <p:cNvPr id="18437" name="TextBox 8"/>
          <p:cNvSpPr txBox="1">
            <a:spLocks noChangeArrowheads="1"/>
          </p:cNvSpPr>
          <p:nvPr/>
        </p:nvSpPr>
        <p:spPr bwMode="auto">
          <a:xfrm>
            <a:off x="250825" y="1808163"/>
            <a:ext cx="8642350" cy="5857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</a:t>
            </a:r>
            <a:r>
              <a:rPr lang="ru-RU" sz="3200" b="1">
                <a:solidFill>
                  <a:srgbClr val="C00000"/>
                </a:solidFill>
                <a:latin typeface="Verdana" pitchFamily="34" charset="0"/>
              </a:rPr>
              <a:t>n% </a:t>
            </a:r>
            <a:r>
              <a:rPr lang="ru-RU" sz="3200" b="1">
                <a:latin typeface="Verdana" pitchFamily="34" charset="0"/>
              </a:rPr>
              <a:t>от данного числа.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50825" y="2438400"/>
            <a:ext cx="8642350" cy="862013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500" b="1">
                <a:solidFill>
                  <a:srgbClr val="800000"/>
                </a:solidFill>
                <a:latin typeface="Verdana" pitchFamily="34" charset="0"/>
              </a:rPr>
              <a:t>Решение 3:</a:t>
            </a:r>
          </a:p>
          <a:p>
            <a:pPr algn="ctr"/>
            <a:r>
              <a:rPr lang="ru-RU" sz="2500" b="1">
                <a:latin typeface="Verdana" pitchFamily="34" charset="0"/>
              </a:rPr>
              <a:t>Использование пропорции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50825" y="3338513"/>
            <a:ext cx="8642350" cy="3262312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Число принимаем за </a:t>
            </a:r>
            <a:r>
              <a:rPr lang="ru-RU" sz="2800" b="1">
                <a:latin typeface="Verdana" pitchFamily="34" charset="0"/>
              </a:rPr>
              <a:t>100%</a:t>
            </a:r>
            <a:r>
              <a:rPr lang="ru-RU" sz="2800">
                <a:latin typeface="Verdana" pitchFamily="34" charset="0"/>
              </a:rPr>
              <a:t>,</a:t>
            </a:r>
          </a:p>
          <a:p>
            <a:pPr algn="ctr"/>
            <a:r>
              <a:rPr lang="ru-RU" sz="2800">
                <a:latin typeface="Verdana" pitchFamily="34" charset="0"/>
              </a:rPr>
              <a:t>а </a:t>
            </a:r>
            <a:r>
              <a:rPr lang="ru-RU" sz="2800" b="1">
                <a:solidFill>
                  <a:srgbClr val="0000FF"/>
                </a:solidFill>
                <a:latin typeface="Verdana" pitchFamily="34" charset="0"/>
              </a:rPr>
              <a:t>n%</a:t>
            </a:r>
            <a:r>
              <a:rPr lang="ru-RU" sz="2800">
                <a:latin typeface="Verdana" pitchFamily="34" charset="0"/>
              </a:rPr>
              <a:t> от него обозначаем</a:t>
            </a:r>
          </a:p>
          <a:p>
            <a:pPr algn="ctr"/>
            <a:r>
              <a:rPr lang="ru-RU" sz="2800">
                <a:latin typeface="Verdana" pitchFamily="34" charset="0"/>
              </a:rPr>
              <a:t>какой-нибудь буквой, например </a:t>
            </a:r>
            <a:r>
              <a:rPr lang="ru-RU" sz="2800" b="1" i="1"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.</a:t>
            </a:r>
          </a:p>
          <a:p>
            <a:pPr algn="ctr"/>
            <a:endParaRPr lang="ru-RU" sz="1000">
              <a:latin typeface="Verdana" pitchFamily="34" charset="0"/>
            </a:endParaRPr>
          </a:p>
          <a:p>
            <a:pPr algn="ctr"/>
            <a:r>
              <a:rPr lang="ru-RU" sz="2800">
                <a:latin typeface="Verdana" pitchFamily="34" charset="0"/>
              </a:rPr>
              <a:t>После этого </a:t>
            </a:r>
            <a:r>
              <a:rPr lang="ru-RU" sz="2800" b="1">
                <a:latin typeface="Verdana" pitchFamily="34" charset="0"/>
              </a:rPr>
              <a:t>составляем пропорцию</a:t>
            </a:r>
          </a:p>
          <a:p>
            <a:pPr algn="ctr"/>
            <a:r>
              <a:rPr lang="ru-RU" sz="2800">
                <a:latin typeface="Verdana" pitchFamily="34" charset="0"/>
              </a:rPr>
              <a:t>(«</a:t>
            </a:r>
            <a:r>
              <a:rPr lang="ru-RU" sz="2800" b="1">
                <a:solidFill>
                  <a:srgbClr val="E46C0A"/>
                </a:solidFill>
                <a:latin typeface="Verdana" pitchFamily="34" charset="0"/>
              </a:rPr>
              <a:t>числа под числами</a:t>
            </a:r>
            <a:r>
              <a:rPr lang="ru-RU" sz="2800">
                <a:latin typeface="Verdana" pitchFamily="34" charset="0"/>
              </a:rPr>
              <a:t>,</a:t>
            </a:r>
          </a:p>
          <a:p>
            <a:pPr algn="ctr"/>
            <a:r>
              <a:rPr lang="ru-RU" sz="2800" b="1">
                <a:solidFill>
                  <a:srgbClr val="0F4D10"/>
                </a:solidFill>
                <a:latin typeface="Verdana" pitchFamily="34" charset="0"/>
              </a:rPr>
              <a:t>проценты под процентами</a:t>
            </a:r>
            <a:r>
              <a:rPr lang="ru-RU" sz="2800">
                <a:latin typeface="Verdana" pitchFamily="34" charset="0"/>
              </a:rPr>
              <a:t>»),</a:t>
            </a:r>
          </a:p>
          <a:p>
            <a:pPr algn="ctr"/>
            <a:r>
              <a:rPr lang="ru-RU" sz="2800">
                <a:latin typeface="Verdana" pitchFamily="34" charset="0"/>
              </a:rPr>
              <a:t>затем решаем её.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19459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1</a:t>
            </a:r>
          </a:p>
        </p:txBody>
      </p:sp>
      <p:sp>
        <p:nvSpPr>
          <p:cNvPr id="19460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857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42% от числа 180.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916113"/>
            <a:ext cx="8642350" cy="522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</a:rPr>
              <a:t>РЕШЕНИЕ 1</a:t>
            </a: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500735"/>
            <a:ext cx="8640960" cy="1884234"/>
          </a:xfrm>
          <a:prstGeom prst="rect">
            <a:avLst/>
          </a:prstGeom>
          <a:blipFill rotWithShape="1">
            <a:blip r:embed="rId3"/>
            <a:stretch>
              <a:fillRect b="-8091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0483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1</a:t>
            </a:r>
          </a:p>
        </p:txBody>
      </p:sp>
      <p:sp>
        <p:nvSpPr>
          <p:cNvPr id="20484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857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42% от числа 180.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916113"/>
            <a:ext cx="8642350" cy="522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</a:rPr>
              <a:t>РЕШЕНИЕ </a:t>
            </a:r>
            <a:r>
              <a:rPr lang="en-US" sz="2800" b="1">
                <a:solidFill>
                  <a:srgbClr val="800000"/>
                </a:solidFill>
                <a:latin typeface="Verdana" pitchFamily="34" charset="0"/>
              </a:rPr>
              <a:t>2</a:t>
            </a:r>
            <a:endParaRPr lang="ru-RU" sz="2800" b="1">
              <a:solidFill>
                <a:srgbClr val="800000"/>
              </a:solidFill>
              <a:latin typeface="Verdana" pitchFamily="34" charset="0"/>
            </a:endParaRPr>
          </a:p>
        </p:txBody>
      </p:sp>
      <p:sp>
        <p:nvSpPr>
          <p:cNvPr id="13" name="TextBox 12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2500735"/>
            <a:ext cx="8640960" cy="1299458"/>
          </a:xfrm>
          <a:prstGeom prst="rect">
            <a:avLst/>
          </a:prstGeom>
          <a:blipFill rotWithShape="1">
            <a:blip r:embed="rId3"/>
            <a:stretch>
              <a:fillRect b="-1220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9" name="TextBox 8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884737"/>
            <a:ext cx="8640960" cy="1299458"/>
          </a:xfrm>
          <a:prstGeom prst="rect">
            <a:avLst/>
          </a:prstGeom>
          <a:blipFill rotWithShape="1">
            <a:blip r:embed="rId4"/>
            <a:stretch>
              <a:fillRect b="-12207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1507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Пример 1</a:t>
            </a:r>
          </a:p>
        </p:txBody>
      </p:sp>
      <p:sp>
        <p:nvSpPr>
          <p:cNvPr id="21508" name="TextBox 10"/>
          <p:cNvSpPr txBox="1">
            <a:spLocks noChangeArrowheads="1"/>
          </p:cNvSpPr>
          <p:nvPr/>
        </p:nvSpPr>
        <p:spPr bwMode="auto">
          <a:xfrm>
            <a:off x="250825" y="1268413"/>
            <a:ext cx="8642350" cy="5857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>
                <a:latin typeface="Verdana" pitchFamily="34" charset="0"/>
              </a:rPr>
              <a:t>Найти 42% от числа 180.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50825" y="1916113"/>
            <a:ext cx="8642350" cy="522287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 b="1">
                <a:solidFill>
                  <a:srgbClr val="800000"/>
                </a:solidFill>
                <a:latin typeface="Verdana" pitchFamily="34" charset="0"/>
              </a:rPr>
              <a:t>РЕШЕНИЕ 3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50825" y="2500313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Число 180 – это 100%.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250825" y="3086100"/>
            <a:ext cx="8642350" cy="522288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Необходимо найти 42% от этого числа.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250825" y="3670300"/>
            <a:ext cx="8642350" cy="523875"/>
          </a:xfrm>
          <a:prstGeom prst="rect">
            <a:avLst/>
          </a:prstGeom>
          <a:solidFill>
            <a:schemeClr val="bg1">
              <a:alpha val="50195"/>
            </a:schemeClr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800">
                <a:latin typeface="Verdana" pitchFamily="34" charset="0"/>
              </a:rPr>
              <a:t>Обозначим эту величину </a:t>
            </a:r>
            <a:r>
              <a:rPr lang="ru-RU" sz="2800" b="1" i="1">
                <a:latin typeface="Verdana" pitchFamily="34" charset="0"/>
              </a:rPr>
              <a:t>х</a:t>
            </a:r>
            <a:r>
              <a:rPr lang="ru-RU" sz="2800">
                <a:latin typeface="Verdana" pitchFamily="34" charset="0"/>
              </a:rPr>
              <a:t>, тогда:</a:t>
            </a:r>
            <a:endParaRPr lang="en-US" sz="2800">
              <a:latin typeface="Verdana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EFE0"/>
              </a:clrFrom>
              <a:clrTo>
                <a:srgbClr val="FFEFE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754313" y="4238625"/>
            <a:ext cx="3617912" cy="1081088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sp>
        <p:nvSpPr>
          <p:cNvPr id="16" name="TextBox 15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5419168"/>
            <a:ext cx="8640960" cy="1115177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Рисунок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908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TextBox 7"/>
          <p:cNvSpPr txBox="1">
            <a:spLocks noChangeArrowheads="1"/>
          </p:cNvSpPr>
          <p:nvPr/>
        </p:nvSpPr>
        <p:spPr bwMode="auto">
          <a:xfrm>
            <a:off x="0" y="-49213"/>
            <a:ext cx="3132138" cy="1016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Нахождение процентов от числа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и числа по известному количеству</a:t>
            </a:r>
            <a:r>
              <a:rPr lang="en-US" sz="1500" b="1">
                <a:solidFill>
                  <a:srgbClr val="151515"/>
                </a:solidFill>
                <a:latin typeface="Verdana" pitchFamily="34" charset="0"/>
              </a:rPr>
              <a:t> </a:t>
            </a:r>
            <a:r>
              <a:rPr lang="ru-RU" sz="1500" b="1">
                <a:solidFill>
                  <a:srgbClr val="151515"/>
                </a:solidFill>
                <a:latin typeface="Verdana" pitchFamily="34" charset="0"/>
              </a:rPr>
              <a:t>процентов от него</a:t>
            </a:r>
          </a:p>
        </p:txBody>
      </p:sp>
      <p:sp>
        <p:nvSpPr>
          <p:cNvPr id="22531" name="TextBox 9"/>
          <p:cNvSpPr txBox="1">
            <a:spLocks noChangeArrowheads="1"/>
          </p:cNvSpPr>
          <p:nvPr/>
        </p:nvSpPr>
        <p:spPr bwMode="auto">
          <a:xfrm>
            <a:off x="3132138" y="220663"/>
            <a:ext cx="601186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2500" b="1">
                <a:solidFill>
                  <a:srgbClr val="151515"/>
                </a:solidFill>
                <a:latin typeface="Verdana" pitchFamily="34" charset="0"/>
              </a:rPr>
              <a:t>Важная идея</a:t>
            </a:r>
          </a:p>
        </p:txBody>
      </p:sp>
      <p:sp>
        <p:nvSpPr>
          <p:cNvPr id="11" name="TextBox 10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1268760"/>
            <a:ext cx="8640960" cy="2475614"/>
          </a:xfrm>
          <a:prstGeom prst="rect">
            <a:avLst/>
          </a:prstGeom>
          <a:blipFill rotWithShape="1">
            <a:blip r:embed="rId3"/>
            <a:stretch>
              <a:fillRect l="-141" t="-2463" r="-71" b="-2709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  <p:sp>
        <p:nvSpPr>
          <p:cNvPr id="17" name="TextBox 16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3789040"/>
            <a:ext cx="8640960" cy="2891048"/>
          </a:xfrm>
          <a:prstGeom prst="rect">
            <a:avLst/>
          </a:prstGeom>
          <a:blipFill rotWithShape="1">
            <a:blip r:embed="rId4"/>
            <a:stretch>
              <a:fillRect t="-2110" b="-844"/>
            </a:stretch>
          </a:blipFill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>
                <a:noFill/>
                <a:latin typeface="+mn-lt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977</TotalTime>
  <Words>597</Words>
  <Application>Microsoft Office PowerPoint</Application>
  <PresentationFormat>Экран (4:3)</PresentationFormat>
  <Paragraphs>129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Calibri</vt:lpstr>
      <vt:lpstr>Arial</vt:lpstr>
      <vt:lpstr>Verdana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Roman</dc:creator>
  <cp:lastModifiedBy>www.PHILka.RU</cp:lastModifiedBy>
  <cp:revision>141</cp:revision>
  <dcterms:created xsi:type="dcterms:W3CDTF">2012-12-15T11:02:59Z</dcterms:created>
  <dcterms:modified xsi:type="dcterms:W3CDTF">2013-12-21T16:55:33Z</dcterms:modified>
</cp:coreProperties>
</file>