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933C-0A1E-4124-A14C-2A3E7A76A01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DE5D-89A3-4F64-B5F4-DFFE77DB5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2EF9-D58A-41E5-B1E3-1D19B84496C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7BFF0-C125-4F67-9781-F7FC344A7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4BA3-E433-47C4-A5A8-34F7669B23A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93E9F-A0D9-4CB2-BD30-91587E039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6ECC-F3B5-4FDB-A0FF-7ED0965B7AB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7CA6-0932-48E5-99AC-E15CFFCB8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2EA90-3103-4376-85A7-01ACE1B907E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745D-13A1-41FB-8285-B5635B9FC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F657-DCFF-4229-8934-33334579F26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FCD7-4EAE-4C0E-91D5-1FCF3ED23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F2A4-9553-4470-8F77-C4C5E3B88D8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AF28B-CFD2-4ADB-9DEF-96F2C0DEA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4F7A0-8606-4A7B-9F44-A35710DE30B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B059-2B12-409B-AA6B-88933D984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7CF28-0CFD-4620-916B-B06E727126F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48666-727E-4DDD-805F-83FCECE35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3584-826A-4097-8E21-107BB5E95CD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44B5-3062-40CE-BBBA-7DD4E71F5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94EF-515D-4A33-A19C-07EF11B8AE2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02F4C-890D-4294-B940-B759F825C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D2A15C-8F59-4A59-A082-A61FA431459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CD4FD4-31C0-4AC5-9C27-39A2343EF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.2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Преобразование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27647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ПОВТОРЕНИЕ.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ОБЫКНОВЕННЫЕ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 дробей с одинаковыми числителями</a:t>
            </a:r>
          </a:p>
        </p:txBody>
      </p:sp>
      <p:sp>
        <p:nvSpPr>
          <p:cNvPr id="22531" name="TextBox 22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Из двух дробей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с одинаковыми числителями</a:t>
            </a:r>
          </a:p>
          <a:p>
            <a:pPr algn="ctr"/>
            <a:r>
              <a:rPr lang="ru-RU" sz="3000" b="1">
                <a:latin typeface="Verdana" pitchFamily="34" charset="0"/>
              </a:rPr>
              <a:t>меньше та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у которой </a:t>
            </a:r>
            <a:r>
              <a:rPr lang="ru-RU" sz="3000" b="1">
                <a:latin typeface="Verdana" pitchFamily="34" charset="0"/>
              </a:rPr>
              <a:t>знаменатель больше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2532" name="TextBox 29"/>
          <p:cNvSpPr txBox="1">
            <a:spLocks noChangeArrowheads="1"/>
          </p:cNvSpPr>
          <p:nvPr/>
        </p:nvSpPr>
        <p:spPr bwMode="auto">
          <a:xfrm>
            <a:off x="2627313" y="3473450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2533" name="TextBox 30"/>
          <p:cNvSpPr txBox="1">
            <a:spLocks noChangeArrowheads="1"/>
          </p:cNvSpPr>
          <p:nvPr/>
        </p:nvSpPr>
        <p:spPr bwMode="auto">
          <a:xfrm>
            <a:off x="2627313" y="4554538"/>
            <a:ext cx="25923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628900" y="4697413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TextBox 32"/>
          <p:cNvSpPr txBox="1">
            <a:spLocks noChangeArrowheads="1"/>
          </p:cNvSpPr>
          <p:nvPr/>
        </p:nvSpPr>
        <p:spPr bwMode="auto">
          <a:xfrm>
            <a:off x="5722938" y="3473450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2536" name="TextBox 33"/>
          <p:cNvSpPr txBox="1">
            <a:spLocks noChangeArrowheads="1"/>
          </p:cNvSpPr>
          <p:nvPr/>
        </p:nvSpPr>
        <p:spPr bwMode="auto">
          <a:xfrm>
            <a:off x="5722938" y="4554538"/>
            <a:ext cx="25939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9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5724525" y="4697413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078288" y="3949700"/>
            <a:ext cx="9985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&gt;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 дробей с одинаковыми знаменателями</a:t>
            </a:r>
          </a:p>
        </p:txBody>
      </p:sp>
      <p:sp>
        <p:nvSpPr>
          <p:cNvPr id="23555" name="TextBox 22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Из двух дробей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с одинаковыми знаменателями</a:t>
            </a:r>
          </a:p>
          <a:p>
            <a:pPr algn="ctr"/>
            <a:r>
              <a:rPr lang="ru-RU" sz="3000" b="1">
                <a:latin typeface="Verdana" pitchFamily="34" charset="0"/>
              </a:rPr>
              <a:t>меньше та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у которой </a:t>
            </a:r>
            <a:r>
              <a:rPr lang="ru-RU" sz="3000" b="1">
                <a:latin typeface="Verdana" pitchFamily="34" charset="0"/>
              </a:rPr>
              <a:t>числитель меньше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3556" name="TextBox 29"/>
          <p:cNvSpPr txBox="1">
            <a:spLocks noChangeArrowheads="1"/>
          </p:cNvSpPr>
          <p:nvPr/>
        </p:nvSpPr>
        <p:spPr bwMode="auto">
          <a:xfrm>
            <a:off x="2627313" y="3473450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3557" name="TextBox 30"/>
          <p:cNvSpPr txBox="1">
            <a:spLocks noChangeArrowheads="1"/>
          </p:cNvSpPr>
          <p:nvPr/>
        </p:nvSpPr>
        <p:spPr bwMode="auto">
          <a:xfrm>
            <a:off x="2627313" y="4554538"/>
            <a:ext cx="25923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628900" y="4697413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TextBox 32"/>
          <p:cNvSpPr txBox="1">
            <a:spLocks noChangeArrowheads="1"/>
          </p:cNvSpPr>
          <p:nvPr/>
        </p:nvSpPr>
        <p:spPr bwMode="auto">
          <a:xfrm>
            <a:off x="5722938" y="3473450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3560" name="TextBox 33"/>
          <p:cNvSpPr txBox="1">
            <a:spLocks noChangeArrowheads="1"/>
          </p:cNvSpPr>
          <p:nvPr/>
        </p:nvSpPr>
        <p:spPr bwMode="auto">
          <a:xfrm>
            <a:off x="5722938" y="4554538"/>
            <a:ext cx="25939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5724525" y="4697413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078288" y="3949700"/>
            <a:ext cx="9985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&lt;</a:t>
            </a:r>
          </a:p>
        </p:txBody>
      </p:sp>
      <p:sp>
        <p:nvSpPr>
          <p:cNvPr id="23563" name="TextBox 12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 дробей с разными числителями и знаменателями</a:t>
            </a:r>
          </a:p>
        </p:txBody>
      </p:sp>
      <p:sp>
        <p:nvSpPr>
          <p:cNvPr id="24579" name="TextBox 22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Чтобы сравнить дроби с разными</a:t>
            </a:r>
          </a:p>
          <a:p>
            <a:r>
              <a:rPr lang="ru-RU" sz="2200" b="1">
                <a:latin typeface="Verdana" pitchFamily="34" charset="0"/>
              </a:rPr>
              <a:t>числителями и знаменателями: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24580" name="TextBox 12"/>
          <p:cNvSpPr txBox="1">
            <a:spLocks noChangeArrowheads="1"/>
          </p:cNvSpPr>
          <p:nvPr/>
        </p:nvSpPr>
        <p:spPr bwMode="auto">
          <a:xfrm>
            <a:off x="250825" y="2276475"/>
            <a:ext cx="8642350" cy="378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сначала эти дроби нужно</a:t>
            </a:r>
          </a:p>
          <a:p>
            <a:pPr algn="ctr"/>
            <a:endParaRPr lang="ru-RU" sz="3000">
              <a:latin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</a:rPr>
              <a:t>привести к общему знаменателю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endParaRPr lang="ru-RU" sz="3000">
              <a:latin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</a:rPr>
              <a:t>а затем применить</a:t>
            </a:r>
          </a:p>
          <a:p>
            <a:pPr algn="ctr"/>
            <a:endParaRPr lang="ru-RU" sz="3000">
              <a:latin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</a:rPr>
              <a:t>правило сравнения дробей с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одинаковыми</a:t>
            </a:r>
            <a:r>
              <a:rPr lang="ru-RU" sz="3000" b="1">
                <a:latin typeface="Verdana" pitchFamily="34" charset="0"/>
              </a:rPr>
              <a:t>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знаменателями</a:t>
            </a:r>
            <a:r>
              <a:rPr lang="ru-RU" sz="3000">
                <a:latin typeface="Verdana" pitchFamily="34" charset="0"/>
              </a:rPr>
              <a:t>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 смешанных дробей</a:t>
            </a:r>
          </a:p>
        </p:txBody>
      </p:sp>
      <p:sp>
        <p:nvSpPr>
          <p:cNvPr id="25603" name="TextBox 36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Смешанные дроби можно сравнивать</a:t>
            </a:r>
          </a:p>
          <a:p>
            <a:pPr algn="ctr"/>
            <a:r>
              <a:rPr lang="ru-RU" sz="2200">
                <a:latin typeface="Verdana" pitchFamily="34" charset="0"/>
              </a:rPr>
              <a:t>по правилу сравнения дробей,</a:t>
            </a:r>
          </a:p>
          <a:p>
            <a:pPr algn="ctr"/>
            <a:r>
              <a:rPr lang="ru-RU" sz="2200">
                <a:latin typeface="Verdana" pitchFamily="34" charset="0"/>
              </a:rPr>
              <a:t>записав их в виде неправильных дробей.</a:t>
            </a:r>
          </a:p>
        </p:txBody>
      </p:sp>
      <p:sp>
        <p:nvSpPr>
          <p:cNvPr id="25604" name="TextBox 19"/>
          <p:cNvSpPr txBox="1">
            <a:spLocks noChangeArrowheads="1"/>
          </p:cNvSpPr>
          <p:nvPr/>
        </p:nvSpPr>
        <p:spPr bwMode="auto">
          <a:xfrm>
            <a:off x="250825" y="2573338"/>
            <a:ext cx="8642350" cy="3462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НО, МОЖНО И ПО-ДРУГОМУ</a:t>
            </a: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Для этого </a:t>
            </a:r>
            <a:r>
              <a:rPr lang="ru-RU" sz="2200" b="1">
                <a:latin typeface="Verdana" pitchFamily="34" charset="0"/>
              </a:rPr>
              <a:t>сравниваем целые части</a:t>
            </a:r>
          </a:p>
          <a:p>
            <a:pPr algn="ctr"/>
            <a:r>
              <a:rPr lang="ru-RU" sz="2200">
                <a:latin typeface="Verdana" pitchFamily="34" charset="0"/>
              </a:rPr>
              <a:t>смешанных дробей. </a:t>
            </a: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Если </a:t>
            </a:r>
            <a:r>
              <a:rPr lang="ru-RU" sz="2200" b="1">
                <a:latin typeface="Verdana" pitchFamily="34" charset="0"/>
              </a:rPr>
              <a:t>целые части не равны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</a:rPr>
              <a:t>то </a:t>
            </a:r>
            <a:r>
              <a:rPr lang="ru-RU" sz="2200" b="1">
                <a:latin typeface="Verdana" pitchFamily="34" charset="0"/>
              </a:rPr>
              <a:t>больше та</a:t>
            </a:r>
            <a:r>
              <a:rPr lang="ru-RU" sz="2200">
                <a:latin typeface="Verdana" pitchFamily="34" charset="0"/>
              </a:rPr>
              <a:t> дробь, у которой </a:t>
            </a:r>
            <a:r>
              <a:rPr lang="ru-RU" sz="2200" b="1">
                <a:latin typeface="Verdana" pitchFamily="34" charset="0"/>
              </a:rPr>
              <a:t>больше целая часть</a:t>
            </a:r>
            <a:r>
              <a:rPr lang="ru-RU" sz="2200">
                <a:latin typeface="Verdana" pitchFamily="34" charset="0"/>
              </a:rPr>
              <a:t>.</a:t>
            </a: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Если </a:t>
            </a:r>
            <a:r>
              <a:rPr lang="ru-RU" sz="2200" b="1">
                <a:latin typeface="Verdana" pitchFamily="34" charset="0"/>
              </a:rPr>
              <a:t>целые части равны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pPr algn="ctr"/>
            <a:r>
              <a:rPr lang="ru-RU" sz="2100">
                <a:latin typeface="Verdana" pitchFamily="34" charset="0"/>
              </a:rPr>
              <a:t>то </a:t>
            </a:r>
            <a:r>
              <a:rPr lang="ru-RU" sz="2100" b="1">
                <a:latin typeface="Verdana" pitchFamily="34" charset="0"/>
              </a:rPr>
              <a:t>больше та</a:t>
            </a:r>
            <a:r>
              <a:rPr lang="ru-RU" sz="2100">
                <a:latin typeface="Verdana" pitchFamily="34" charset="0"/>
              </a:rPr>
              <a:t> дробь, у которой </a:t>
            </a:r>
            <a:r>
              <a:rPr lang="ru-RU" sz="2100" b="1">
                <a:latin typeface="Verdana" pitchFamily="34" charset="0"/>
              </a:rPr>
              <a:t>больше дробная часть</a:t>
            </a:r>
            <a:r>
              <a:rPr lang="ru-RU" sz="2100">
                <a:latin typeface="Verdana" pitchFamily="34" charset="0"/>
              </a:rPr>
              <a:t>.</a:t>
            </a: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Сравнение смешанных дробей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431800" y="145891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28" name="TextBox 7"/>
          <p:cNvSpPr txBox="1">
            <a:spLocks noChangeArrowheads="1"/>
          </p:cNvSpPr>
          <p:nvPr/>
        </p:nvSpPr>
        <p:spPr bwMode="auto">
          <a:xfrm>
            <a:off x="1258888" y="94456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6629" name="TextBox 9"/>
          <p:cNvSpPr txBox="1">
            <a:spLocks noChangeArrowheads="1"/>
          </p:cNvSpPr>
          <p:nvPr/>
        </p:nvSpPr>
        <p:spPr bwMode="auto">
          <a:xfrm>
            <a:off x="1258888" y="2043113"/>
            <a:ext cx="20177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6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331913" y="2160588"/>
            <a:ext cx="71913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11"/>
          <p:cNvSpPr txBox="1">
            <a:spLocks noChangeArrowheads="1"/>
          </p:cNvSpPr>
          <p:nvPr/>
        </p:nvSpPr>
        <p:spPr bwMode="auto">
          <a:xfrm>
            <a:off x="2879725" y="145891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32" name="TextBox 12"/>
          <p:cNvSpPr txBox="1">
            <a:spLocks noChangeArrowheads="1"/>
          </p:cNvSpPr>
          <p:nvPr/>
        </p:nvSpPr>
        <p:spPr bwMode="auto">
          <a:xfrm>
            <a:off x="3708400" y="94456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6633" name="TextBox 13"/>
          <p:cNvSpPr txBox="1">
            <a:spLocks noChangeArrowheads="1"/>
          </p:cNvSpPr>
          <p:nvPr/>
        </p:nvSpPr>
        <p:spPr bwMode="auto">
          <a:xfrm>
            <a:off x="3708400" y="2043113"/>
            <a:ext cx="1116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9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779838" y="2160588"/>
            <a:ext cx="72072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5" name="TextBox 15"/>
          <p:cNvSpPr txBox="1">
            <a:spLocks noChangeArrowheads="1"/>
          </p:cNvSpPr>
          <p:nvPr/>
        </p:nvSpPr>
        <p:spPr bwMode="auto">
          <a:xfrm>
            <a:off x="2051050" y="1457325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&gt;</a:t>
            </a:r>
          </a:p>
        </p:txBody>
      </p:sp>
      <p:sp>
        <p:nvSpPr>
          <p:cNvPr id="26636" name="TextBox 16"/>
          <p:cNvSpPr txBox="1">
            <a:spLocks noChangeArrowheads="1"/>
          </p:cNvSpPr>
          <p:nvPr/>
        </p:nvSpPr>
        <p:spPr bwMode="auto">
          <a:xfrm>
            <a:off x="5364163" y="1412875"/>
            <a:ext cx="3529012" cy="1477963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latin typeface="Verdana" pitchFamily="34" charset="0"/>
              </a:rPr>
              <a:t>2=2</a:t>
            </a:r>
          </a:p>
          <a:p>
            <a:pPr algn="ctr"/>
            <a:endParaRPr lang="en-US" sz="3000" b="1">
              <a:latin typeface="Verdana" pitchFamily="34" charset="0"/>
            </a:endParaRPr>
          </a:p>
          <a:p>
            <a:pPr algn="ctr"/>
            <a:endParaRPr lang="en-US" sz="3000" b="1">
              <a:latin typeface="Verdana" pitchFamily="34" charset="0"/>
            </a:endParaRPr>
          </a:p>
        </p:txBody>
      </p:sp>
      <p:sp>
        <p:nvSpPr>
          <p:cNvPr id="26637" name="TextBox 17"/>
          <p:cNvSpPr txBox="1">
            <a:spLocks noChangeArrowheads="1"/>
          </p:cNvSpPr>
          <p:nvPr/>
        </p:nvSpPr>
        <p:spPr bwMode="auto">
          <a:xfrm>
            <a:off x="6551613" y="1931988"/>
            <a:ext cx="37623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26638" name="TextBox 18"/>
          <p:cNvSpPr txBox="1">
            <a:spLocks noChangeArrowheads="1"/>
          </p:cNvSpPr>
          <p:nvPr/>
        </p:nvSpPr>
        <p:spPr bwMode="auto">
          <a:xfrm>
            <a:off x="6553200" y="2365375"/>
            <a:ext cx="3746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Verdana" pitchFamily="34" charset="0"/>
              </a:rPr>
              <a:t>6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588125" y="2401888"/>
            <a:ext cx="339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0" name="TextBox 21"/>
          <p:cNvSpPr txBox="1">
            <a:spLocks noChangeArrowheads="1"/>
          </p:cNvSpPr>
          <p:nvPr/>
        </p:nvSpPr>
        <p:spPr bwMode="auto">
          <a:xfrm>
            <a:off x="6896100" y="2117725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latin typeface="Verdana" pitchFamily="34" charset="0"/>
              </a:rPr>
              <a:t>&gt;</a:t>
            </a:r>
          </a:p>
        </p:txBody>
      </p:sp>
      <p:sp>
        <p:nvSpPr>
          <p:cNvPr id="26641" name="TextBox 22"/>
          <p:cNvSpPr txBox="1">
            <a:spLocks noChangeArrowheads="1"/>
          </p:cNvSpPr>
          <p:nvPr/>
        </p:nvSpPr>
        <p:spPr bwMode="auto">
          <a:xfrm>
            <a:off x="7308850" y="1931988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26642" name="TextBox 23"/>
          <p:cNvSpPr txBox="1">
            <a:spLocks noChangeArrowheads="1"/>
          </p:cNvSpPr>
          <p:nvPr/>
        </p:nvSpPr>
        <p:spPr bwMode="auto">
          <a:xfrm>
            <a:off x="7308850" y="2365375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Verdana" pitchFamily="34" charset="0"/>
              </a:rPr>
              <a:t>9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343775" y="2401888"/>
            <a:ext cx="34131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4" name="TextBox 25"/>
          <p:cNvSpPr txBox="1">
            <a:spLocks noChangeArrowheads="1"/>
          </p:cNvSpPr>
          <p:nvPr/>
        </p:nvSpPr>
        <p:spPr bwMode="auto">
          <a:xfrm>
            <a:off x="142875" y="42211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6645" name="TextBox 26"/>
          <p:cNvSpPr txBox="1">
            <a:spLocks noChangeArrowheads="1"/>
          </p:cNvSpPr>
          <p:nvPr/>
        </p:nvSpPr>
        <p:spPr bwMode="auto">
          <a:xfrm>
            <a:off x="971550" y="370681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46" name="TextBox 27"/>
          <p:cNvSpPr txBox="1">
            <a:spLocks noChangeArrowheads="1"/>
          </p:cNvSpPr>
          <p:nvPr/>
        </p:nvSpPr>
        <p:spPr bwMode="auto">
          <a:xfrm>
            <a:off x="971550" y="48053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</a:t>
            </a:r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042988" y="4922838"/>
            <a:ext cx="14763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8" name="TextBox 29"/>
          <p:cNvSpPr txBox="1">
            <a:spLocks noChangeArrowheads="1"/>
          </p:cNvSpPr>
          <p:nvPr/>
        </p:nvSpPr>
        <p:spPr bwMode="auto">
          <a:xfrm>
            <a:off x="3311525" y="42211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6649" name="TextBox 30"/>
          <p:cNvSpPr txBox="1">
            <a:spLocks noChangeArrowheads="1"/>
          </p:cNvSpPr>
          <p:nvPr/>
        </p:nvSpPr>
        <p:spPr bwMode="auto">
          <a:xfrm>
            <a:off x="4140200" y="3706813"/>
            <a:ext cx="1908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21</a:t>
            </a:r>
          </a:p>
        </p:txBody>
      </p:sp>
      <p:sp>
        <p:nvSpPr>
          <p:cNvPr id="26650" name="TextBox 31"/>
          <p:cNvSpPr txBox="1">
            <a:spLocks noChangeArrowheads="1"/>
          </p:cNvSpPr>
          <p:nvPr/>
        </p:nvSpPr>
        <p:spPr bwMode="auto">
          <a:xfrm>
            <a:off x="4140200" y="4805363"/>
            <a:ext cx="1727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29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11638" y="4922838"/>
            <a:ext cx="14398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2" name="TextBox 33"/>
          <p:cNvSpPr txBox="1">
            <a:spLocks noChangeArrowheads="1"/>
          </p:cNvSpPr>
          <p:nvPr/>
        </p:nvSpPr>
        <p:spPr bwMode="auto">
          <a:xfrm>
            <a:off x="2484438" y="4219575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&gt;</a:t>
            </a:r>
          </a:p>
        </p:txBody>
      </p:sp>
      <p:sp>
        <p:nvSpPr>
          <p:cNvPr id="26653" name="TextBox 34"/>
          <p:cNvSpPr txBox="1">
            <a:spLocks noChangeArrowheads="1"/>
          </p:cNvSpPr>
          <p:nvPr/>
        </p:nvSpPr>
        <p:spPr bwMode="auto">
          <a:xfrm>
            <a:off x="6084888" y="4475163"/>
            <a:ext cx="2808287" cy="86201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en-US" sz="5000" b="1">
                <a:latin typeface="Verdana" pitchFamily="34" charset="0"/>
              </a:rPr>
              <a:t>&gt;</a:t>
            </a:r>
            <a:r>
              <a:rPr lang="en-US" sz="5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250825" y="3608388"/>
            <a:ext cx="8642350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5" name="TextBox 3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765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765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765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Какая дробь называется правильной? Неправильной? Смешанной?</a:t>
            </a:r>
          </a:p>
        </p:txBody>
      </p:sp>
      <p:sp>
        <p:nvSpPr>
          <p:cNvPr id="27655" name="TextBox 3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  <p:sp>
        <p:nvSpPr>
          <p:cNvPr id="27656" name="TextBox 14"/>
          <p:cNvSpPr txBox="1">
            <a:spLocks noChangeArrowheads="1"/>
          </p:cNvSpPr>
          <p:nvPr/>
        </p:nvSpPr>
        <p:spPr bwMode="auto">
          <a:xfrm>
            <a:off x="250825" y="3765550"/>
            <a:ext cx="8640763" cy="1096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Переведите дробь           в смешанную и наоборот.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7657" name="TextBox 40"/>
          <p:cNvSpPr txBox="1">
            <a:spLocks noChangeArrowheads="1"/>
          </p:cNvSpPr>
          <p:nvPr/>
        </p:nvSpPr>
        <p:spPr bwMode="auto">
          <a:xfrm>
            <a:off x="3076575" y="366871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29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58" name="TextBox 41"/>
          <p:cNvSpPr txBox="1">
            <a:spLocks noChangeArrowheads="1"/>
          </p:cNvSpPr>
          <p:nvPr/>
        </p:nvSpPr>
        <p:spPr bwMode="auto">
          <a:xfrm>
            <a:off x="3257550" y="4244975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149600" y="4354513"/>
            <a:ext cx="7381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0" name="TextBox 14"/>
          <p:cNvSpPr txBox="1">
            <a:spLocks noChangeArrowheads="1"/>
          </p:cNvSpPr>
          <p:nvPr/>
        </p:nvSpPr>
        <p:spPr bwMode="auto">
          <a:xfrm>
            <a:off x="250825" y="498951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Сравните дроби           и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          и          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7661" name="TextBox 44"/>
          <p:cNvSpPr txBox="1">
            <a:spLocks noChangeArrowheads="1"/>
          </p:cNvSpPr>
          <p:nvPr/>
        </p:nvSpPr>
        <p:spPr bwMode="auto">
          <a:xfrm>
            <a:off x="3076575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2" name="TextBox 45"/>
          <p:cNvSpPr txBox="1">
            <a:spLocks noChangeArrowheads="1"/>
          </p:cNvSpPr>
          <p:nvPr/>
        </p:nvSpPr>
        <p:spPr bwMode="auto">
          <a:xfrm>
            <a:off x="3095625" y="5457825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149600" y="5567363"/>
            <a:ext cx="4587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4" name="TextBox 47"/>
          <p:cNvSpPr txBox="1">
            <a:spLocks noChangeArrowheads="1"/>
          </p:cNvSpPr>
          <p:nvPr/>
        </p:nvSpPr>
        <p:spPr bwMode="auto">
          <a:xfrm>
            <a:off x="2700338" y="518160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5" name="TextBox 48"/>
          <p:cNvSpPr txBox="1">
            <a:spLocks noChangeArrowheads="1"/>
          </p:cNvSpPr>
          <p:nvPr/>
        </p:nvSpPr>
        <p:spPr bwMode="auto">
          <a:xfrm>
            <a:off x="4371975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6" name="TextBox 49"/>
          <p:cNvSpPr txBox="1">
            <a:spLocks noChangeArrowheads="1"/>
          </p:cNvSpPr>
          <p:nvPr/>
        </p:nvSpPr>
        <p:spPr bwMode="auto">
          <a:xfrm>
            <a:off x="4356100" y="5457825"/>
            <a:ext cx="93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8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410075" y="5567363"/>
            <a:ext cx="44926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8" name="TextBox 51"/>
          <p:cNvSpPr txBox="1">
            <a:spLocks noChangeArrowheads="1"/>
          </p:cNvSpPr>
          <p:nvPr/>
        </p:nvSpPr>
        <p:spPr bwMode="auto">
          <a:xfrm>
            <a:off x="3924300" y="5180013"/>
            <a:ext cx="588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9" name="TextBox 52"/>
          <p:cNvSpPr txBox="1">
            <a:spLocks noChangeArrowheads="1"/>
          </p:cNvSpPr>
          <p:nvPr/>
        </p:nvSpPr>
        <p:spPr bwMode="auto">
          <a:xfrm>
            <a:off x="5724525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89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0" name="TextBox 53"/>
          <p:cNvSpPr txBox="1">
            <a:spLocks noChangeArrowheads="1"/>
          </p:cNvSpPr>
          <p:nvPr/>
        </p:nvSpPr>
        <p:spPr bwMode="auto">
          <a:xfrm>
            <a:off x="5743575" y="5457825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5797550" y="5567363"/>
            <a:ext cx="811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2" name="TextBox 55"/>
          <p:cNvSpPr txBox="1">
            <a:spLocks noChangeArrowheads="1"/>
          </p:cNvSpPr>
          <p:nvPr/>
        </p:nvSpPr>
        <p:spPr bwMode="auto">
          <a:xfrm>
            <a:off x="5003800" y="518160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3" name="TextBox 56"/>
          <p:cNvSpPr txBox="1">
            <a:spLocks noChangeArrowheads="1"/>
          </p:cNvSpPr>
          <p:nvPr/>
        </p:nvSpPr>
        <p:spPr bwMode="auto">
          <a:xfrm>
            <a:off x="7616825" y="48815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4" name="TextBox 57"/>
          <p:cNvSpPr txBox="1">
            <a:spLocks noChangeArrowheads="1"/>
          </p:cNvSpPr>
          <p:nvPr/>
        </p:nvSpPr>
        <p:spPr bwMode="auto">
          <a:xfrm>
            <a:off x="7616825" y="545782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7669213" y="5567363"/>
            <a:ext cx="811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6" name="TextBox 59"/>
          <p:cNvSpPr txBox="1">
            <a:spLocks noChangeArrowheads="1"/>
          </p:cNvSpPr>
          <p:nvPr/>
        </p:nvSpPr>
        <p:spPr bwMode="auto">
          <a:xfrm>
            <a:off x="6824663" y="5181600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7" name="TextBox 14"/>
          <p:cNvSpPr txBox="1">
            <a:spLocks noChangeArrowheads="1"/>
          </p:cNvSpPr>
          <p:nvPr/>
        </p:nvSpPr>
        <p:spPr bwMode="auto">
          <a:xfrm>
            <a:off x="250825" y="2597150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Сравните дроби            и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7678" name="TextBox 68"/>
          <p:cNvSpPr txBox="1">
            <a:spLocks noChangeArrowheads="1"/>
          </p:cNvSpPr>
          <p:nvPr/>
        </p:nvSpPr>
        <p:spPr bwMode="auto">
          <a:xfrm>
            <a:off x="2987675" y="2492375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9" name="TextBox 69"/>
          <p:cNvSpPr txBox="1">
            <a:spLocks noChangeArrowheads="1"/>
          </p:cNvSpPr>
          <p:nvPr/>
        </p:nvSpPr>
        <p:spPr bwMode="auto">
          <a:xfrm>
            <a:off x="2773363" y="3068638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2844800" y="3178175"/>
            <a:ext cx="863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1" name="TextBox 71"/>
          <p:cNvSpPr txBox="1">
            <a:spLocks noChangeArrowheads="1"/>
          </p:cNvSpPr>
          <p:nvPr/>
        </p:nvSpPr>
        <p:spPr bwMode="auto">
          <a:xfrm>
            <a:off x="4140200" y="2492375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82" name="TextBox 72"/>
          <p:cNvSpPr txBox="1">
            <a:spLocks noChangeArrowheads="1"/>
          </p:cNvSpPr>
          <p:nvPr/>
        </p:nvSpPr>
        <p:spPr bwMode="auto">
          <a:xfrm>
            <a:off x="3924300" y="3068638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4141788" y="3178175"/>
            <a:ext cx="5016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Правильные дроби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507" t="5464" r="90475" b="4201"/>
          <a:stretch>
            <a:fillRect/>
          </a:stretch>
        </p:blipFill>
        <p:spPr bwMode="auto">
          <a:xfrm>
            <a:off x="236538" y="1268413"/>
            <a:ext cx="1347787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18431" t="6134" r="72575" b="3532"/>
          <a:stretch>
            <a:fillRect/>
          </a:stretch>
        </p:blipFill>
        <p:spPr bwMode="auto">
          <a:xfrm>
            <a:off x="1789113" y="1268413"/>
            <a:ext cx="1343025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3311525" y="1889125"/>
            <a:ext cx="55816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     и      — правильные дроби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14342" name="TextBox 19"/>
          <p:cNvSpPr txBox="1">
            <a:spLocks noChangeArrowheads="1"/>
          </p:cNvSpPr>
          <p:nvPr/>
        </p:nvSpPr>
        <p:spPr bwMode="auto">
          <a:xfrm>
            <a:off x="3419475" y="1992313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4343" name="TextBox 20"/>
          <p:cNvSpPr txBox="1">
            <a:spLocks noChangeArrowheads="1"/>
          </p:cNvSpPr>
          <p:nvPr/>
        </p:nvSpPr>
        <p:spPr bwMode="auto">
          <a:xfrm>
            <a:off x="3421063" y="2425700"/>
            <a:ext cx="3746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455988" y="2460625"/>
            <a:ext cx="339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5" name="TextBox 24"/>
          <p:cNvSpPr txBox="1">
            <a:spLocks noChangeArrowheads="1"/>
          </p:cNvSpPr>
          <p:nvPr/>
        </p:nvSpPr>
        <p:spPr bwMode="auto">
          <a:xfrm>
            <a:off x="4124325" y="1992313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4346" name="TextBox 25"/>
          <p:cNvSpPr txBox="1">
            <a:spLocks noChangeArrowheads="1"/>
          </p:cNvSpPr>
          <p:nvPr/>
        </p:nvSpPr>
        <p:spPr bwMode="auto">
          <a:xfrm>
            <a:off x="4124325" y="2425700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4159250" y="2465388"/>
            <a:ext cx="34131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8" name="TextBox 37"/>
          <p:cNvSpPr txBox="1">
            <a:spLocks noChangeArrowheads="1"/>
          </p:cNvSpPr>
          <p:nvPr/>
        </p:nvSpPr>
        <p:spPr bwMode="auto">
          <a:xfrm>
            <a:off x="250825" y="3789363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</a:rPr>
              <a:t>Все</a:t>
            </a:r>
            <a:r>
              <a:rPr lang="ru-RU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правильные дроби</a:t>
            </a:r>
            <a:r>
              <a:rPr lang="ru-RU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меньше</a:t>
            </a:r>
            <a:r>
              <a:rPr lang="ru-RU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1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14349" name="TextBox 38"/>
          <p:cNvSpPr txBox="1">
            <a:spLocks noChangeArrowheads="1"/>
          </p:cNvSpPr>
          <p:nvPr/>
        </p:nvSpPr>
        <p:spPr bwMode="auto">
          <a:xfrm>
            <a:off x="250825" y="4581525"/>
            <a:ext cx="8642350" cy="2092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У этих дробей</a:t>
            </a:r>
          </a:p>
          <a:p>
            <a:pPr algn="ctr"/>
            <a:r>
              <a:rPr lang="ru-RU" sz="3000" b="1">
                <a:latin typeface="Verdana" pitchFamily="34" charset="0"/>
              </a:rPr>
              <a:t>числитель меньше знаменателя</a:t>
            </a:r>
            <a:r>
              <a:rPr lang="ru-RU" sz="3000">
                <a:latin typeface="Verdana" pitchFamily="34" charset="0"/>
              </a:rPr>
              <a:t>.</a:t>
            </a:r>
          </a:p>
          <a:p>
            <a:pPr algn="ctr"/>
            <a:endParaRPr lang="ru-RU" sz="2000">
              <a:latin typeface="Verdana" pitchFamily="34" charset="0"/>
            </a:endParaRPr>
          </a:p>
          <a:p>
            <a:pPr algn="ctr"/>
            <a:r>
              <a:rPr lang="en-US" sz="3000" b="1">
                <a:latin typeface="Verdana" pitchFamily="34" charset="0"/>
              </a:rPr>
              <a:t>   ,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m</a:t>
            </a:r>
            <a:r>
              <a:rPr lang="en-US" sz="3000" b="1">
                <a:latin typeface="Verdana" pitchFamily="34" charset="0"/>
              </a:rPr>
              <a:t>&lt;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  <a:p>
            <a:pPr algn="ctr"/>
            <a:endParaRPr lang="ru-RU" sz="2000" b="1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14350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  <p:sp>
        <p:nvSpPr>
          <p:cNvPr id="14351" name="TextBox 16"/>
          <p:cNvSpPr txBox="1">
            <a:spLocks noChangeArrowheads="1"/>
          </p:cNvSpPr>
          <p:nvPr/>
        </p:nvSpPr>
        <p:spPr bwMode="auto">
          <a:xfrm>
            <a:off x="3348038" y="5516563"/>
            <a:ext cx="376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4352" name="TextBox 17"/>
          <p:cNvSpPr txBox="1">
            <a:spLocks noChangeArrowheads="1"/>
          </p:cNvSpPr>
          <p:nvPr/>
        </p:nvSpPr>
        <p:spPr bwMode="auto">
          <a:xfrm>
            <a:off x="3419475" y="5961063"/>
            <a:ext cx="374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419475" y="6165850"/>
            <a:ext cx="5762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54591" t="6133" r="26147" b="3815"/>
          <a:stretch>
            <a:fillRect/>
          </a:stretch>
        </p:blipFill>
        <p:spPr bwMode="auto">
          <a:xfrm>
            <a:off x="1692275" y="1268413"/>
            <a:ext cx="2876550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5362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Неправильные дроби</a:t>
            </a:r>
          </a:p>
        </p:txBody>
      </p:sp>
      <p:sp>
        <p:nvSpPr>
          <p:cNvPr id="15364" name="TextBox 14"/>
          <p:cNvSpPr txBox="1">
            <a:spLocks noChangeArrowheads="1"/>
          </p:cNvSpPr>
          <p:nvPr/>
        </p:nvSpPr>
        <p:spPr bwMode="auto">
          <a:xfrm>
            <a:off x="4716463" y="1700213"/>
            <a:ext cx="4176712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неправильные дроби</a:t>
            </a:r>
          </a:p>
        </p:txBody>
      </p:sp>
      <p:sp>
        <p:nvSpPr>
          <p:cNvPr id="15365" name="TextBox 19"/>
          <p:cNvSpPr txBox="1">
            <a:spLocks noChangeArrowheads="1"/>
          </p:cNvSpPr>
          <p:nvPr/>
        </p:nvSpPr>
        <p:spPr bwMode="auto">
          <a:xfrm>
            <a:off x="5832475" y="1773238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66" name="TextBox 20"/>
          <p:cNvSpPr txBox="1">
            <a:spLocks noChangeArrowheads="1"/>
          </p:cNvSpPr>
          <p:nvPr/>
        </p:nvSpPr>
        <p:spPr bwMode="auto">
          <a:xfrm>
            <a:off x="5834063" y="2206625"/>
            <a:ext cx="3746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867400" y="2241550"/>
            <a:ext cx="34131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extBox 24"/>
          <p:cNvSpPr txBox="1">
            <a:spLocks noChangeArrowheads="1"/>
          </p:cNvSpPr>
          <p:nvPr/>
        </p:nvSpPr>
        <p:spPr bwMode="auto">
          <a:xfrm>
            <a:off x="6535738" y="1773238"/>
            <a:ext cx="37623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5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69" name="TextBox 25"/>
          <p:cNvSpPr txBox="1">
            <a:spLocks noChangeArrowheads="1"/>
          </p:cNvSpPr>
          <p:nvPr/>
        </p:nvSpPr>
        <p:spPr bwMode="auto">
          <a:xfrm>
            <a:off x="6537325" y="2206625"/>
            <a:ext cx="3746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572250" y="2246313"/>
            <a:ext cx="339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37"/>
          <p:cNvSpPr txBox="1">
            <a:spLocks noChangeArrowheads="1"/>
          </p:cNvSpPr>
          <p:nvPr/>
        </p:nvSpPr>
        <p:spPr bwMode="auto">
          <a:xfrm>
            <a:off x="3240088" y="3716338"/>
            <a:ext cx="5653087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Неправильные дроби</a:t>
            </a:r>
            <a:endParaRPr lang="en-US" sz="2200" b="1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равны 1 или больше 1</a:t>
            </a:r>
            <a:endParaRPr lang="ru-RU" sz="2200">
              <a:latin typeface="Verdana" pitchFamily="34" charset="0"/>
            </a:endParaRPr>
          </a:p>
        </p:txBody>
      </p:sp>
      <p:pic>
        <p:nvPicPr>
          <p:cNvPr id="1537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36353" t="6134" r="54720" b="3532"/>
          <a:stretch>
            <a:fillRect/>
          </a:stretch>
        </p:blipFill>
        <p:spPr bwMode="auto">
          <a:xfrm>
            <a:off x="250825" y="1268413"/>
            <a:ext cx="1333500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537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80357" t="6134" r="446" b="3532"/>
          <a:stretch>
            <a:fillRect/>
          </a:stretch>
        </p:blipFill>
        <p:spPr bwMode="auto">
          <a:xfrm>
            <a:off x="250825" y="3706813"/>
            <a:ext cx="2867025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5374" name="TextBox 18"/>
          <p:cNvSpPr txBox="1">
            <a:spLocks noChangeArrowheads="1"/>
          </p:cNvSpPr>
          <p:nvPr/>
        </p:nvSpPr>
        <p:spPr bwMode="auto">
          <a:xfrm>
            <a:off x="7235825" y="1773238"/>
            <a:ext cx="376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6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5375" name="TextBox 21"/>
          <p:cNvSpPr txBox="1">
            <a:spLocks noChangeArrowheads="1"/>
          </p:cNvSpPr>
          <p:nvPr/>
        </p:nvSpPr>
        <p:spPr bwMode="auto">
          <a:xfrm>
            <a:off x="7237413" y="2206625"/>
            <a:ext cx="3746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7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27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272338" y="2246313"/>
            <a:ext cx="339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7" name="TextBox 26"/>
          <p:cNvSpPr txBox="1">
            <a:spLocks noChangeArrowheads="1"/>
          </p:cNvSpPr>
          <p:nvPr/>
        </p:nvSpPr>
        <p:spPr bwMode="auto">
          <a:xfrm>
            <a:off x="3240088" y="4575175"/>
            <a:ext cx="5653087" cy="21224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У таких дробей</a:t>
            </a:r>
          </a:p>
          <a:p>
            <a:pPr algn="ctr"/>
            <a:r>
              <a:rPr lang="ru-RU" sz="2200" b="1">
                <a:latin typeface="Verdana" pitchFamily="34" charset="0"/>
              </a:rPr>
              <a:t>числитель</a:t>
            </a:r>
          </a:p>
          <a:p>
            <a:pPr algn="ctr"/>
            <a:r>
              <a:rPr lang="ru-RU" sz="2200" b="1">
                <a:latin typeface="Verdana" pitchFamily="34" charset="0"/>
              </a:rPr>
              <a:t>равен знаменателю</a:t>
            </a:r>
            <a:endParaRPr lang="en-US" sz="2200" b="1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или больше него</a:t>
            </a:r>
            <a:endParaRPr lang="en-US" sz="2200" b="1">
              <a:latin typeface="Verdana" pitchFamily="34" charset="0"/>
            </a:endParaRPr>
          </a:p>
          <a:p>
            <a:pPr algn="ctr"/>
            <a:endParaRPr lang="en-US" sz="1000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en-US" sz="2400">
                <a:latin typeface="Verdana" pitchFamily="34" charset="0"/>
              </a:rPr>
              <a:t>,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</a:rPr>
              <a:t> m</a:t>
            </a:r>
            <a:r>
              <a:rPr lang="en-US" sz="2400" b="1">
                <a:latin typeface="Verdana" pitchFamily="34" charset="0"/>
              </a:rPr>
              <a:t>≥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  <a:p>
            <a:pPr algn="ctr"/>
            <a:endParaRPr lang="ru-RU" sz="1000">
              <a:latin typeface="Verdana" pitchFamily="34" charset="0"/>
            </a:endParaRPr>
          </a:p>
        </p:txBody>
      </p:sp>
      <p:sp>
        <p:nvSpPr>
          <p:cNvPr id="15378" name="TextBox 2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  <p:sp>
        <p:nvSpPr>
          <p:cNvPr id="15379" name="TextBox 29"/>
          <p:cNvSpPr txBox="1">
            <a:spLocks noChangeArrowheads="1"/>
          </p:cNvSpPr>
          <p:nvPr/>
        </p:nvSpPr>
        <p:spPr bwMode="auto">
          <a:xfrm>
            <a:off x="4932363" y="5805488"/>
            <a:ext cx="3762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5380" name="TextBox 30"/>
          <p:cNvSpPr txBox="1">
            <a:spLocks noChangeArrowheads="1"/>
          </p:cNvSpPr>
          <p:nvPr/>
        </p:nvSpPr>
        <p:spPr bwMode="auto">
          <a:xfrm>
            <a:off x="4989513" y="6188075"/>
            <a:ext cx="3746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003800" y="6308725"/>
            <a:ext cx="5048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7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</a:t>
            </a:r>
            <a:r>
              <a:rPr lang="ru-RU" sz="3000" b="1">
                <a:latin typeface="Verdana" pitchFamily="34" charset="0"/>
              </a:rPr>
              <a:t>числитель</a:t>
            </a:r>
            <a:r>
              <a:rPr lang="ru-RU" sz="3000">
                <a:latin typeface="Verdana" pitchFamily="34" charset="0"/>
              </a:rPr>
              <a:t> неправильной дроби </a:t>
            </a:r>
            <a:r>
              <a:rPr lang="ru-RU" sz="3000" b="1">
                <a:latin typeface="Verdana" pitchFamily="34" charset="0"/>
              </a:rPr>
              <a:t>делится нацело на знаменатель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то дробь равна </a:t>
            </a:r>
            <a:r>
              <a:rPr lang="ru-RU" sz="3000" b="1">
                <a:latin typeface="Verdana" pitchFamily="34" charset="0"/>
              </a:rPr>
              <a:t>натуральному числу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pic>
        <p:nvPicPr>
          <p:cNvPr id="1638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Связь неправильных дробей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и натуральных чисел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80357" t="6134" r="446" b="3532"/>
          <a:stretch>
            <a:fillRect/>
          </a:stretch>
        </p:blipFill>
        <p:spPr bwMode="auto">
          <a:xfrm>
            <a:off x="250825" y="3597275"/>
            <a:ext cx="2867025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1E1"/>
              </a:clrFrom>
              <a:clrTo>
                <a:srgbClr val="FEF1E1">
                  <a:alpha val="0"/>
                </a:srgbClr>
              </a:clrTo>
            </a:clrChange>
          </a:blip>
          <a:srcRect l="36353" t="6134" r="54720" b="3532"/>
          <a:stretch>
            <a:fillRect/>
          </a:stretch>
        </p:blipFill>
        <p:spPr bwMode="auto">
          <a:xfrm>
            <a:off x="5541963" y="3608388"/>
            <a:ext cx="1333500" cy="2314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6390" name="TextBox 28"/>
          <p:cNvSpPr txBox="1">
            <a:spLocks noChangeArrowheads="1"/>
          </p:cNvSpPr>
          <p:nvPr/>
        </p:nvSpPr>
        <p:spPr bwMode="auto">
          <a:xfrm>
            <a:off x="3095625" y="3597275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1" name="TextBox 29"/>
          <p:cNvSpPr txBox="1">
            <a:spLocks noChangeArrowheads="1"/>
          </p:cNvSpPr>
          <p:nvPr/>
        </p:nvSpPr>
        <p:spPr bwMode="auto">
          <a:xfrm>
            <a:off x="3095625" y="4697413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2" name="TextBox 30"/>
          <p:cNvSpPr txBox="1">
            <a:spLocks noChangeArrowheads="1"/>
          </p:cNvSpPr>
          <p:nvPr/>
        </p:nvSpPr>
        <p:spPr bwMode="auto">
          <a:xfrm>
            <a:off x="3743325" y="40989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67063" y="4813300"/>
            <a:ext cx="720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32"/>
          <p:cNvSpPr txBox="1">
            <a:spLocks noChangeArrowheads="1"/>
          </p:cNvSpPr>
          <p:nvPr/>
        </p:nvSpPr>
        <p:spPr bwMode="auto">
          <a:xfrm>
            <a:off x="4535488" y="4076700"/>
            <a:ext cx="15128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5" name="TextBox 33"/>
          <p:cNvSpPr txBox="1">
            <a:spLocks noChangeArrowheads="1"/>
          </p:cNvSpPr>
          <p:nvPr/>
        </p:nvSpPr>
        <p:spPr bwMode="auto">
          <a:xfrm>
            <a:off x="6911975" y="3597275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6" name="TextBox 34"/>
          <p:cNvSpPr txBox="1">
            <a:spLocks noChangeArrowheads="1"/>
          </p:cNvSpPr>
          <p:nvPr/>
        </p:nvSpPr>
        <p:spPr bwMode="auto">
          <a:xfrm>
            <a:off x="6911975" y="4697413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7" name="TextBox 35"/>
          <p:cNvSpPr txBox="1">
            <a:spLocks noChangeArrowheads="1"/>
          </p:cNvSpPr>
          <p:nvPr/>
        </p:nvSpPr>
        <p:spPr bwMode="auto">
          <a:xfrm>
            <a:off x="7559675" y="40989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985000" y="4813300"/>
            <a:ext cx="7191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9" name="TextBox 39"/>
          <p:cNvSpPr txBox="1">
            <a:spLocks noChangeArrowheads="1"/>
          </p:cNvSpPr>
          <p:nvPr/>
        </p:nvSpPr>
        <p:spPr bwMode="auto">
          <a:xfrm>
            <a:off x="8351838" y="4076700"/>
            <a:ext cx="15128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435600" y="3536950"/>
            <a:ext cx="0" cy="248285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TextBox 1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7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Если </a:t>
            </a:r>
            <a:r>
              <a:rPr lang="ru-RU" sz="3000" b="1">
                <a:latin typeface="Verdana" pitchFamily="34" charset="0"/>
              </a:rPr>
              <a:t>числитель неправильной дроби</a:t>
            </a:r>
          </a:p>
          <a:p>
            <a:pPr algn="ctr"/>
            <a:r>
              <a:rPr lang="ru-RU" sz="3000" b="1">
                <a:latin typeface="Verdana" pitchFamily="34" charset="0"/>
              </a:rPr>
              <a:t>не делится нацело на знаменатель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то дробь можно представить</a:t>
            </a:r>
          </a:p>
          <a:p>
            <a:pPr algn="ctr"/>
            <a:r>
              <a:rPr lang="ru-RU" sz="3000">
                <a:latin typeface="Verdana" pitchFamily="34" charset="0"/>
              </a:rPr>
              <a:t>в виде </a:t>
            </a:r>
            <a:r>
              <a:rPr lang="ru-RU" sz="3000" b="1">
                <a:latin typeface="Verdana" pitchFamily="34" charset="0"/>
              </a:rPr>
              <a:t>суммы натурального числа</a:t>
            </a:r>
          </a:p>
          <a:p>
            <a:pPr algn="ctr"/>
            <a:r>
              <a:rPr lang="ru-RU" sz="3000">
                <a:latin typeface="Verdana" pitchFamily="34" charset="0"/>
              </a:rPr>
              <a:t>и </a:t>
            </a:r>
            <a:r>
              <a:rPr lang="ru-RU" sz="3000" b="1">
                <a:latin typeface="Verdana" pitchFamily="34" charset="0"/>
              </a:rPr>
              <a:t>правильной дроби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pic>
        <p:nvPicPr>
          <p:cNvPr id="17410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Смешанная дробь</a:t>
            </a:r>
          </a:p>
        </p:txBody>
      </p:sp>
      <p:sp>
        <p:nvSpPr>
          <p:cNvPr id="17412" name="TextBox 18"/>
          <p:cNvSpPr txBox="1">
            <a:spLocks noChangeArrowheads="1"/>
          </p:cNvSpPr>
          <p:nvPr/>
        </p:nvSpPr>
        <p:spPr bwMode="auto">
          <a:xfrm>
            <a:off x="827088" y="3994150"/>
            <a:ext cx="15128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83</a:t>
            </a:r>
          </a:p>
        </p:txBody>
      </p:sp>
      <p:sp>
        <p:nvSpPr>
          <p:cNvPr id="17413" name="TextBox 20"/>
          <p:cNvSpPr txBox="1">
            <a:spLocks noChangeArrowheads="1"/>
          </p:cNvSpPr>
          <p:nvPr/>
        </p:nvSpPr>
        <p:spPr bwMode="auto">
          <a:xfrm>
            <a:off x="4841875" y="4495800"/>
            <a:ext cx="11699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900113" y="5208588"/>
            <a:ext cx="7191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TextBox 22"/>
          <p:cNvSpPr txBox="1">
            <a:spLocks noChangeArrowheads="1"/>
          </p:cNvSpPr>
          <p:nvPr/>
        </p:nvSpPr>
        <p:spPr bwMode="auto">
          <a:xfrm>
            <a:off x="5759450" y="4508500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sp>
        <p:nvSpPr>
          <p:cNvPr id="17416" name="TextBox 23"/>
          <p:cNvSpPr txBox="1">
            <a:spLocks noChangeArrowheads="1"/>
          </p:cNvSpPr>
          <p:nvPr/>
        </p:nvSpPr>
        <p:spPr bwMode="auto">
          <a:xfrm>
            <a:off x="7416800" y="3994150"/>
            <a:ext cx="1511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sp>
        <p:nvSpPr>
          <p:cNvPr id="17417" name="TextBox 24"/>
          <p:cNvSpPr txBox="1">
            <a:spLocks noChangeArrowheads="1"/>
          </p:cNvSpPr>
          <p:nvPr/>
        </p:nvSpPr>
        <p:spPr bwMode="auto">
          <a:xfrm>
            <a:off x="7416800" y="5094288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488238" y="5210175"/>
            <a:ext cx="720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TextBox 26"/>
          <p:cNvSpPr txBox="1">
            <a:spLocks noChangeArrowheads="1"/>
          </p:cNvSpPr>
          <p:nvPr/>
        </p:nvSpPr>
        <p:spPr bwMode="auto">
          <a:xfrm>
            <a:off x="6480175" y="45180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0" name="TextBox 36"/>
          <p:cNvSpPr txBox="1">
            <a:spLocks noChangeArrowheads="1"/>
          </p:cNvSpPr>
          <p:nvPr/>
        </p:nvSpPr>
        <p:spPr bwMode="auto">
          <a:xfrm>
            <a:off x="2447925" y="4005263"/>
            <a:ext cx="1511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8</a:t>
            </a:r>
          </a:p>
        </p:txBody>
      </p:sp>
      <p:sp>
        <p:nvSpPr>
          <p:cNvPr id="17421" name="TextBox 40"/>
          <p:cNvSpPr txBox="1">
            <a:spLocks noChangeArrowheads="1"/>
          </p:cNvSpPr>
          <p:nvPr/>
        </p:nvSpPr>
        <p:spPr bwMode="auto">
          <a:xfrm>
            <a:off x="2447925" y="51038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519363" y="5219700"/>
            <a:ext cx="720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3" name="TextBox 42"/>
          <p:cNvSpPr txBox="1">
            <a:spLocks noChangeArrowheads="1"/>
          </p:cNvSpPr>
          <p:nvPr/>
        </p:nvSpPr>
        <p:spPr bwMode="auto">
          <a:xfrm>
            <a:off x="3167063" y="4508500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4" name="TextBox 43"/>
          <p:cNvSpPr txBox="1">
            <a:spLocks noChangeArrowheads="1"/>
          </p:cNvSpPr>
          <p:nvPr/>
        </p:nvSpPr>
        <p:spPr bwMode="auto">
          <a:xfrm>
            <a:off x="4103688" y="4005263"/>
            <a:ext cx="1512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sp>
        <p:nvSpPr>
          <p:cNvPr id="17425" name="TextBox 44"/>
          <p:cNvSpPr txBox="1">
            <a:spLocks noChangeArrowheads="1"/>
          </p:cNvSpPr>
          <p:nvPr/>
        </p:nvSpPr>
        <p:spPr bwMode="auto">
          <a:xfrm>
            <a:off x="4103688" y="51038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176713" y="5219700"/>
            <a:ext cx="7191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TextBox 46"/>
          <p:cNvSpPr txBox="1">
            <a:spLocks noChangeArrowheads="1"/>
          </p:cNvSpPr>
          <p:nvPr/>
        </p:nvSpPr>
        <p:spPr bwMode="auto">
          <a:xfrm>
            <a:off x="1528763" y="45180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8" name="TextBox 2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7"/>
          <p:cNvSpPr txBox="1">
            <a:spLocks noChangeArrowheads="1"/>
          </p:cNvSpPr>
          <p:nvPr/>
        </p:nvSpPr>
        <p:spPr bwMode="auto">
          <a:xfrm>
            <a:off x="250825" y="1268413"/>
            <a:ext cx="8642350" cy="28622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</a:rPr>
              <a:t>Сумму</a:t>
            </a:r>
          </a:p>
          <a:p>
            <a:pPr algn="ctr"/>
            <a:r>
              <a:rPr lang="ru-RU" sz="2700" b="1">
                <a:latin typeface="Verdana" pitchFamily="34" charset="0"/>
              </a:rPr>
              <a:t>натурального числа и правильной дроби</a:t>
            </a:r>
            <a:r>
              <a:rPr lang="ru-RU" sz="2700">
                <a:latin typeface="Verdana" pitchFamily="34" charset="0"/>
              </a:rPr>
              <a:t> </a:t>
            </a:r>
            <a:r>
              <a:rPr lang="ru-RU" sz="3000">
                <a:latin typeface="Verdana" pitchFamily="34" charset="0"/>
              </a:rPr>
              <a:t>записывают </a:t>
            </a:r>
            <a:r>
              <a:rPr lang="ru-RU" sz="3000" b="1">
                <a:latin typeface="Verdana" pitchFamily="34" charset="0"/>
              </a:rPr>
              <a:t>сокращённо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без знака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+</a:t>
            </a:r>
            <a:r>
              <a:rPr lang="ru-RU" sz="3000">
                <a:latin typeface="Verdana" pitchFamily="34" charset="0"/>
              </a:rPr>
              <a:t>, и называют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смешанной дробью</a:t>
            </a:r>
          </a:p>
          <a:p>
            <a:pPr algn="ctr"/>
            <a:r>
              <a:rPr lang="ru-RU" sz="3000">
                <a:latin typeface="Verdana" pitchFamily="34" charset="0"/>
              </a:rPr>
              <a:t>или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смешанным числом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pic>
        <p:nvPicPr>
          <p:cNvPr id="18434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Смешанная дробь</a:t>
            </a:r>
          </a:p>
        </p:txBody>
      </p:sp>
      <p:sp>
        <p:nvSpPr>
          <p:cNvPr id="18436" name="TextBox 18"/>
          <p:cNvSpPr txBox="1">
            <a:spLocks noChangeArrowheads="1"/>
          </p:cNvSpPr>
          <p:nvPr/>
        </p:nvSpPr>
        <p:spPr bwMode="auto">
          <a:xfrm>
            <a:off x="1223963" y="4318000"/>
            <a:ext cx="1511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8</a:t>
            </a:r>
          </a:p>
        </p:txBody>
      </p:sp>
      <p:sp>
        <p:nvSpPr>
          <p:cNvPr id="18437" name="TextBox 19"/>
          <p:cNvSpPr txBox="1">
            <a:spLocks noChangeArrowheads="1"/>
          </p:cNvSpPr>
          <p:nvPr/>
        </p:nvSpPr>
        <p:spPr bwMode="auto">
          <a:xfrm>
            <a:off x="1223963" y="5416550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38" name="TextBox 20"/>
          <p:cNvSpPr txBox="1">
            <a:spLocks noChangeArrowheads="1"/>
          </p:cNvSpPr>
          <p:nvPr/>
        </p:nvSpPr>
        <p:spPr bwMode="auto">
          <a:xfrm>
            <a:off x="1997075" y="4819650"/>
            <a:ext cx="11699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295400" y="5532438"/>
            <a:ext cx="720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22"/>
          <p:cNvSpPr txBox="1">
            <a:spLocks noChangeArrowheads="1"/>
          </p:cNvSpPr>
          <p:nvPr/>
        </p:nvSpPr>
        <p:spPr bwMode="auto">
          <a:xfrm>
            <a:off x="2916238" y="4833938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sp>
        <p:nvSpPr>
          <p:cNvPr id="18441" name="TextBox 23"/>
          <p:cNvSpPr txBox="1">
            <a:spLocks noChangeArrowheads="1"/>
          </p:cNvSpPr>
          <p:nvPr/>
        </p:nvSpPr>
        <p:spPr bwMode="auto">
          <a:xfrm>
            <a:off x="4583113" y="4318000"/>
            <a:ext cx="1511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sp>
        <p:nvSpPr>
          <p:cNvPr id="18442" name="TextBox 24"/>
          <p:cNvSpPr txBox="1">
            <a:spLocks noChangeArrowheads="1"/>
          </p:cNvSpPr>
          <p:nvPr/>
        </p:nvSpPr>
        <p:spPr bwMode="auto">
          <a:xfrm>
            <a:off x="4572000" y="541813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643438" y="5534025"/>
            <a:ext cx="720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Box 26"/>
          <p:cNvSpPr txBox="1">
            <a:spLocks noChangeArrowheads="1"/>
          </p:cNvSpPr>
          <p:nvPr/>
        </p:nvSpPr>
        <p:spPr bwMode="auto">
          <a:xfrm>
            <a:off x="3635375" y="484187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+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5" name="TextBox 46"/>
          <p:cNvSpPr txBox="1">
            <a:spLocks noChangeArrowheads="1"/>
          </p:cNvSpPr>
          <p:nvPr/>
        </p:nvSpPr>
        <p:spPr bwMode="auto">
          <a:xfrm>
            <a:off x="5381625" y="4833938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6" name="TextBox 27"/>
          <p:cNvSpPr txBox="1">
            <a:spLocks noChangeArrowheads="1"/>
          </p:cNvSpPr>
          <p:nvPr/>
        </p:nvSpPr>
        <p:spPr bwMode="auto">
          <a:xfrm>
            <a:off x="6264275" y="4833938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47" name="TextBox 28"/>
          <p:cNvSpPr txBox="1">
            <a:spLocks noChangeArrowheads="1"/>
          </p:cNvSpPr>
          <p:nvPr/>
        </p:nvSpPr>
        <p:spPr bwMode="auto">
          <a:xfrm>
            <a:off x="7031038" y="4318000"/>
            <a:ext cx="1512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8448" name="TextBox 29"/>
          <p:cNvSpPr txBox="1">
            <a:spLocks noChangeArrowheads="1"/>
          </p:cNvSpPr>
          <p:nvPr/>
        </p:nvSpPr>
        <p:spPr bwMode="auto">
          <a:xfrm>
            <a:off x="7019925" y="541813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7092950" y="5534025"/>
            <a:ext cx="71913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0" name="TextBox 31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32"/>
          <p:cNvSpPr/>
          <p:nvPr/>
        </p:nvSpPr>
        <p:spPr>
          <a:xfrm>
            <a:off x="4597400" y="2165350"/>
            <a:ext cx="911225" cy="2119313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51275" y="2663825"/>
            <a:ext cx="658813" cy="1055688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9" name="TextBox 27"/>
          <p:cNvSpPr txBox="1">
            <a:spLocks noChangeArrowheads="1"/>
          </p:cNvSpPr>
          <p:nvPr/>
        </p:nvSpPr>
        <p:spPr bwMode="auto">
          <a:xfrm>
            <a:off x="3743325" y="2503488"/>
            <a:ext cx="15128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pic>
        <p:nvPicPr>
          <p:cNvPr id="19460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Смешанная дробь</a:t>
            </a:r>
          </a:p>
        </p:txBody>
      </p:sp>
      <p:sp>
        <p:nvSpPr>
          <p:cNvPr id="19462" name="TextBox 28"/>
          <p:cNvSpPr txBox="1">
            <a:spLocks noChangeArrowheads="1"/>
          </p:cNvSpPr>
          <p:nvPr/>
        </p:nvSpPr>
        <p:spPr bwMode="auto">
          <a:xfrm>
            <a:off x="4618038" y="1989138"/>
            <a:ext cx="15128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9463" name="TextBox 29"/>
          <p:cNvSpPr txBox="1">
            <a:spLocks noChangeArrowheads="1"/>
          </p:cNvSpPr>
          <p:nvPr/>
        </p:nvSpPr>
        <p:spPr bwMode="auto">
          <a:xfrm>
            <a:off x="4608513" y="308768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3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679950" y="3203575"/>
            <a:ext cx="72072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5" name="TextBox 31"/>
          <p:cNvSpPr txBox="1">
            <a:spLocks noChangeArrowheads="1"/>
          </p:cNvSpPr>
          <p:nvPr/>
        </p:nvSpPr>
        <p:spPr bwMode="auto">
          <a:xfrm>
            <a:off x="971550" y="2692400"/>
            <a:ext cx="2087563" cy="10160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</a:rPr>
              <a:t>целая часть</a:t>
            </a:r>
            <a:endParaRPr lang="en-US" sz="3000" b="1">
              <a:latin typeface="Verdana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stCxn id="19465" idx="3"/>
            <a:endCxn id="3" idx="1"/>
          </p:cNvCxnSpPr>
          <p:nvPr/>
        </p:nvCxnSpPr>
        <p:spPr>
          <a:xfrm flipV="1">
            <a:off x="3059113" y="3190875"/>
            <a:ext cx="792162" cy="9525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34"/>
          <p:cNvSpPr txBox="1">
            <a:spLocks noChangeArrowheads="1"/>
          </p:cNvSpPr>
          <p:nvPr/>
        </p:nvSpPr>
        <p:spPr bwMode="auto">
          <a:xfrm>
            <a:off x="6300788" y="2720975"/>
            <a:ext cx="2087562" cy="10160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</a:rPr>
              <a:t>дробная часть</a:t>
            </a:r>
            <a:endParaRPr lang="en-US" sz="3000" b="1">
              <a:latin typeface="Verdana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5508625" y="3221038"/>
            <a:ext cx="792163" cy="7937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TextBox 36"/>
          <p:cNvSpPr txBox="1">
            <a:spLocks noChangeArrowheads="1"/>
          </p:cNvSpPr>
          <p:nvPr/>
        </p:nvSpPr>
        <p:spPr bwMode="auto">
          <a:xfrm>
            <a:off x="250825" y="4492625"/>
            <a:ext cx="8642350" cy="100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Эту смешанную дробь читают так:</a:t>
            </a:r>
          </a:p>
          <a:p>
            <a:pPr algn="ctr"/>
            <a:r>
              <a:rPr lang="ru-RU" sz="3000" b="1">
                <a:latin typeface="Verdana" pitchFamily="34" charset="0"/>
              </a:rPr>
              <a:t>две целых две третьих</a:t>
            </a:r>
            <a:endParaRPr lang="ru-RU" sz="3000">
              <a:latin typeface="Verdana" pitchFamily="34" charset="0"/>
            </a:endParaRPr>
          </a:p>
        </p:txBody>
      </p:sp>
      <p:sp>
        <p:nvSpPr>
          <p:cNvPr id="19470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Перевод неправильной дроби в смешанную дробь</a:t>
            </a:r>
          </a:p>
        </p:txBody>
      </p:sp>
      <p:sp>
        <p:nvSpPr>
          <p:cNvPr id="20483" name="TextBox 36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Чтобы </a:t>
            </a:r>
            <a:r>
              <a:rPr lang="ru-RU" sz="2500" b="1">
                <a:latin typeface="Verdana" pitchFamily="34" charset="0"/>
              </a:rPr>
              <a:t>неправильную дробь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представить в виде </a:t>
            </a:r>
            <a:r>
              <a:rPr lang="ru-RU" sz="2500" b="1">
                <a:latin typeface="Verdana" pitchFamily="34" charset="0"/>
              </a:rPr>
              <a:t>смешанной дроби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надо её </a:t>
            </a:r>
            <a:r>
              <a:rPr lang="ru-RU" sz="2500" b="1">
                <a:latin typeface="Verdana" pitchFamily="34" charset="0"/>
              </a:rPr>
              <a:t>числитель</a:t>
            </a:r>
          </a:p>
          <a:p>
            <a:pPr algn="ctr"/>
            <a:r>
              <a:rPr lang="ru-RU" sz="2500" b="1">
                <a:latin typeface="Verdana" pitchFamily="34" charset="0"/>
              </a:rPr>
              <a:t>разделить на знаменатель с остатком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20484" name="TextBox 15"/>
          <p:cNvSpPr txBox="1">
            <a:spLocks noChangeArrowheads="1"/>
          </p:cNvSpPr>
          <p:nvPr/>
        </p:nvSpPr>
        <p:spPr bwMode="auto">
          <a:xfrm>
            <a:off x="250825" y="2997200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При этом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целая часть</a:t>
            </a:r>
            <a:r>
              <a:rPr lang="ru-RU" sz="2500">
                <a:latin typeface="Verdana" pitchFamily="34" charset="0"/>
              </a:rPr>
              <a:t> смешанной дроби</a:t>
            </a:r>
          </a:p>
          <a:p>
            <a:pPr algn="ctr"/>
            <a:r>
              <a:rPr lang="ru-RU" sz="2500">
                <a:latin typeface="Verdana" pitchFamily="34" charset="0"/>
              </a:rPr>
              <a:t>будет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равна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неполному частному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а </a:t>
            </a:r>
            <a:r>
              <a:rPr lang="ru-RU" sz="2500" b="1">
                <a:solidFill>
                  <a:srgbClr val="0070C0"/>
                </a:solidFill>
                <a:latin typeface="Verdana" pitchFamily="34" charset="0"/>
              </a:rPr>
              <a:t>дробная часть</a:t>
            </a:r>
            <a:r>
              <a:rPr lang="ru-RU" sz="2500">
                <a:latin typeface="Verdana" pitchFamily="34" charset="0"/>
              </a:rPr>
              <a:t> – </a:t>
            </a:r>
            <a:r>
              <a:rPr lang="ru-RU" sz="2500" b="1">
                <a:solidFill>
                  <a:srgbClr val="0070C0"/>
                </a:solidFill>
                <a:latin typeface="Verdana" pitchFamily="34" charset="0"/>
              </a:rPr>
              <a:t>остатку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делённому на знаменатель.</a:t>
            </a:r>
          </a:p>
        </p:txBody>
      </p:sp>
      <p:sp>
        <p:nvSpPr>
          <p:cNvPr id="20485" name="TextBox 16"/>
          <p:cNvSpPr txBox="1">
            <a:spLocks noChangeArrowheads="1"/>
          </p:cNvSpPr>
          <p:nvPr/>
        </p:nvSpPr>
        <p:spPr bwMode="auto">
          <a:xfrm>
            <a:off x="179388" y="4508500"/>
            <a:ext cx="2339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30</a:t>
            </a:r>
          </a:p>
        </p:txBody>
      </p:sp>
      <p:sp>
        <p:nvSpPr>
          <p:cNvPr id="20486" name="TextBox 17"/>
          <p:cNvSpPr txBox="1">
            <a:spLocks noChangeArrowheads="1"/>
          </p:cNvSpPr>
          <p:nvPr/>
        </p:nvSpPr>
        <p:spPr bwMode="auto">
          <a:xfrm>
            <a:off x="179388" y="5608638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r>
              <a:rPr lang="en-US" sz="8000" b="1">
                <a:latin typeface="Verdana" pitchFamily="34" charset="0"/>
              </a:rPr>
              <a:t>3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50825" y="5724525"/>
            <a:ext cx="1549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8" name="TextBox 20"/>
          <p:cNvSpPr txBox="1">
            <a:spLocks noChangeArrowheads="1"/>
          </p:cNvSpPr>
          <p:nvPr/>
        </p:nvSpPr>
        <p:spPr bwMode="auto">
          <a:xfrm>
            <a:off x="1709738" y="497681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489" name="TextBox 21"/>
          <p:cNvSpPr txBox="1">
            <a:spLocks noChangeArrowheads="1"/>
          </p:cNvSpPr>
          <p:nvPr/>
        </p:nvSpPr>
        <p:spPr bwMode="auto">
          <a:xfrm>
            <a:off x="2592388" y="502285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20490" name="TextBox 22"/>
          <p:cNvSpPr txBox="1">
            <a:spLocks noChangeArrowheads="1"/>
          </p:cNvSpPr>
          <p:nvPr/>
        </p:nvSpPr>
        <p:spPr bwMode="auto">
          <a:xfrm>
            <a:off x="3359150" y="450850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0" b="1">
                <a:solidFill>
                  <a:srgbClr val="0070C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20491" name="TextBox 23"/>
          <p:cNvSpPr txBox="1">
            <a:spLocks noChangeArrowheads="1"/>
          </p:cNvSpPr>
          <p:nvPr/>
        </p:nvSpPr>
        <p:spPr bwMode="auto">
          <a:xfrm>
            <a:off x="3348038" y="5608638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13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419475" y="5724525"/>
            <a:ext cx="14509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TextBox 26"/>
          <p:cNvSpPr txBox="1">
            <a:spLocks noChangeArrowheads="1"/>
          </p:cNvSpPr>
          <p:nvPr/>
        </p:nvSpPr>
        <p:spPr bwMode="auto">
          <a:xfrm>
            <a:off x="5364163" y="5221288"/>
            <a:ext cx="3529012" cy="10160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latin typeface="Verdana" pitchFamily="34" charset="0"/>
              </a:rPr>
              <a:t>30</a:t>
            </a:r>
            <a:r>
              <a:rPr lang="ru-RU" sz="3000" b="1"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:</a:t>
            </a:r>
            <a:r>
              <a:rPr lang="ru-RU" sz="3000" b="1"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13</a:t>
            </a:r>
            <a:r>
              <a:rPr lang="ru-RU" sz="3000" b="1"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=</a:t>
            </a:r>
            <a:r>
              <a:rPr lang="ru-RU" sz="3000" b="1">
                <a:latin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3000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</a:rPr>
              <a:t>и </a:t>
            </a:r>
            <a:r>
              <a:rPr lang="en-US" sz="3000" b="1">
                <a:solidFill>
                  <a:srgbClr val="0070C0"/>
                </a:solidFill>
                <a:latin typeface="Verdana" pitchFamily="34" charset="0"/>
              </a:rPr>
              <a:t>4</a:t>
            </a:r>
            <a:r>
              <a:rPr lang="ru-RU" sz="3000" b="1">
                <a:latin typeface="Verdana" pitchFamily="34" charset="0"/>
              </a:rPr>
              <a:t> в остатке</a:t>
            </a:r>
            <a:endParaRPr lang="en-US" sz="3000" b="1">
              <a:latin typeface="Verdana" pitchFamily="34" charset="0"/>
            </a:endParaRPr>
          </a:p>
        </p:txBody>
      </p:sp>
      <p:sp>
        <p:nvSpPr>
          <p:cNvPr id="20494" name="TextBox 1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Перевод смешанной дроби в неправильную дробь</a:t>
            </a:r>
          </a:p>
        </p:txBody>
      </p:sp>
      <p:sp>
        <p:nvSpPr>
          <p:cNvPr id="21507" name="TextBox 36"/>
          <p:cNvSpPr txBox="1">
            <a:spLocks noChangeArrowheads="1"/>
          </p:cNvSpPr>
          <p:nvPr/>
        </p:nvSpPr>
        <p:spPr bwMode="auto">
          <a:xfrm>
            <a:off x="250825" y="1268413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Чтобы </a:t>
            </a:r>
            <a:r>
              <a:rPr lang="ru-RU" sz="2200" b="1">
                <a:latin typeface="Verdana" pitchFamily="34" charset="0"/>
              </a:rPr>
              <a:t>смешанную дробь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записать в виде </a:t>
            </a:r>
            <a:r>
              <a:rPr lang="ru-RU" sz="2200" b="1">
                <a:latin typeface="Verdana" pitchFamily="34" charset="0"/>
              </a:rPr>
              <a:t>неправильной дроби</a:t>
            </a:r>
            <a:r>
              <a:rPr lang="ru-RU" sz="2200">
                <a:latin typeface="Verdana" pitchFamily="34" charset="0"/>
              </a:rPr>
              <a:t>,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можно </a:t>
            </a:r>
            <a:r>
              <a:rPr lang="ru-RU" sz="2200" b="1">
                <a:latin typeface="Verdana" pitchFamily="34" charset="0"/>
              </a:rPr>
              <a:t>целую часть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умножить на знаменатель дробной части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</a:rPr>
              <a:t>к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полученному числу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прибавить числитель дробной части</a:t>
            </a:r>
            <a:r>
              <a:rPr lang="ru-RU" sz="2200">
                <a:latin typeface="Verdana" pitchFamily="34" charset="0"/>
              </a:rPr>
              <a:t>,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результат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записать в числитель,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а знаменатель оставить тот же.</a:t>
            </a:r>
          </a:p>
        </p:txBody>
      </p:sp>
      <p:sp>
        <p:nvSpPr>
          <p:cNvPr id="21508" name="TextBox 27"/>
          <p:cNvSpPr txBox="1">
            <a:spLocks noChangeArrowheads="1"/>
          </p:cNvSpPr>
          <p:nvPr/>
        </p:nvSpPr>
        <p:spPr bwMode="auto">
          <a:xfrm>
            <a:off x="4032250" y="3808413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09" name="TextBox 29"/>
          <p:cNvSpPr txBox="1">
            <a:spLocks noChangeArrowheads="1"/>
          </p:cNvSpPr>
          <p:nvPr/>
        </p:nvSpPr>
        <p:spPr bwMode="auto">
          <a:xfrm>
            <a:off x="2484438" y="3798888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11525" y="3284538"/>
            <a:ext cx="15128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1" name="TextBox 31"/>
          <p:cNvSpPr txBox="1">
            <a:spLocks noChangeArrowheads="1"/>
          </p:cNvSpPr>
          <p:nvPr/>
        </p:nvSpPr>
        <p:spPr bwMode="auto">
          <a:xfrm>
            <a:off x="3311525" y="4384675"/>
            <a:ext cx="201612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FFC000"/>
                </a:solidFill>
                <a:latin typeface="Verdana" pitchFamily="34" charset="0"/>
              </a:rPr>
              <a:t>6</a:t>
            </a:r>
            <a:endParaRPr lang="en-US" sz="8000" b="1">
              <a:solidFill>
                <a:srgbClr val="FFC000"/>
              </a:solidFill>
              <a:latin typeface="Verdana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384550" y="4500563"/>
            <a:ext cx="71913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44"/>
          <p:cNvSpPr txBox="1">
            <a:spLocks noChangeArrowheads="1"/>
          </p:cNvSpPr>
          <p:nvPr/>
        </p:nvSpPr>
        <p:spPr bwMode="auto">
          <a:xfrm>
            <a:off x="5003800" y="3295650"/>
            <a:ext cx="33845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00B0F0"/>
                </a:solidFill>
                <a:latin typeface="Verdana" pitchFamily="34" charset="0"/>
              </a:rPr>
              <a:t>1</a:t>
            </a:r>
            <a:r>
              <a:rPr lang="en-US" sz="8000" b="1">
                <a:solidFill>
                  <a:srgbClr val="00B0F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1514" name="TextBox 45"/>
          <p:cNvSpPr txBox="1">
            <a:spLocks noChangeArrowheads="1"/>
          </p:cNvSpPr>
          <p:nvPr/>
        </p:nvSpPr>
        <p:spPr bwMode="auto">
          <a:xfrm>
            <a:off x="5003800" y="4394200"/>
            <a:ext cx="1547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0" b="1">
                <a:solidFill>
                  <a:srgbClr val="FFC000"/>
                </a:solidFill>
                <a:latin typeface="Verdana" pitchFamily="34" charset="0"/>
              </a:rPr>
              <a:t>6</a:t>
            </a:r>
            <a:endParaRPr lang="en-US" sz="8000" b="1">
              <a:solidFill>
                <a:srgbClr val="FFC000"/>
              </a:solidFill>
              <a:latin typeface="Verdana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5076825" y="4510088"/>
            <a:ext cx="14747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16200000">
            <a:off x="1435894" y="3613944"/>
            <a:ext cx="2384425" cy="4103687"/>
          </a:xfrm>
          <a:prstGeom prst="arc">
            <a:avLst/>
          </a:prstGeom>
          <a:ln w="508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Дуга 28"/>
          <p:cNvSpPr/>
          <p:nvPr/>
        </p:nvSpPr>
        <p:spPr>
          <a:xfrm rot="16200000">
            <a:off x="2695576" y="4000500"/>
            <a:ext cx="1268412" cy="3348037"/>
          </a:xfrm>
          <a:prstGeom prst="arc">
            <a:avLst/>
          </a:prstGeom>
          <a:ln w="50800">
            <a:solidFill>
              <a:srgbClr val="FFC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C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950" y="5445125"/>
            <a:ext cx="619283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8000" b="1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8000" b="1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endParaRPr lang="en-US" sz="8000" b="1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Дуга 47"/>
          <p:cNvSpPr/>
          <p:nvPr/>
        </p:nvSpPr>
        <p:spPr>
          <a:xfrm rot="5400000">
            <a:off x="4552156" y="4690270"/>
            <a:ext cx="346075" cy="1350962"/>
          </a:xfrm>
          <a:prstGeom prst="arc">
            <a:avLst>
              <a:gd name="adj1" fmla="val 16200000"/>
              <a:gd name="adj2" fmla="val 4866287"/>
            </a:avLst>
          </a:prstGeom>
          <a:ln w="50800">
            <a:solidFill>
              <a:srgbClr val="FFC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C000"/>
              </a:solidFill>
            </a:endParaRPr>
          </a:p>
        </p:txBody>
      </p:sp>
      <p:sp>
        <p:nvSpPr>
          <p:cNvPr id="49" name="Дуга 48"/>
          <p:cNvSpPr/>
          <p:nvPr/>
        </p:nvSpPr>
        <p:spPr>
          <a:xfrm rot="16200000">
            <a:off x="2509045" y="3402806"/>
            <a:ext cx="2163762" cy="2790825"/>
          </a:xfrm>
          <a:prstGeom prst="arc">
            <a:avLst>
              <a:gd name="adj1" fmla="val 12906962"/>
              <a:gd name="adj2" fmla="val 21043549"/>
            </a:avLst>
          </a:prstGeom>
          <a:ln w="50800">
            <a:solidFill>
              <a:schemeClr val="accent6">
                <a:lumMod val="75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C000"/>
              </a:solidFill>
            </a:endParaRPr>
          </a:p>
        </p:txBody>
      </p:sp>
      <p:sp>
        <p:nvSpPr>
          <p:cNvPr id="50" name="Дуга 49"/>
          <p:cNvSpPr/>
          <p:nvPr/>
        </p:nvSpPr>
        <p:spPr>
          <a:xfrm>
            <a:off x="4572000" y="3946525"/>
            <a:ext cx="4014788" cy="2290763"/>
          </a:xfrm>
          <a:prstGeom prst="arc">
            <a:avLst>
              <a:gd name="adj1" fmla="val 16200000"/>
              <a:gd name="adj2" fmla="val 6942715"/>
            </a:avLst>
          </a:prstGeom>
          <a:ln w="50800">
            <a:solidFill>
              <a:srgbClr val="00B0F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C000"/>
              </a:solidFill>
            </a:endParaRPr>
          </a:p>
        </p:txBody>
      </p:sp>
      <p:sp>
        <p:nvSpPr>
          <p:cNvPr id="21522" name="TextBox 1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Преобразование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сравнение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535</Words>
  <Application>Microsoft Office PowerPoint</Application>
  <PresentationFormat>Экран (4:3)</PresentationFormat>
  <Paragraphs>250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88</cp:revision>
  <dcterms:created xsi:type="dcterms:W3CDTF">2012-12-15T11:02:59Z</dcterms:created>
  <dcterms:modified xsi:type="dcterms:W3CDTF">2013-12-11T05:51:13Z</dcterms:modified>
</cp:coreProperties>
</file>