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9" r:id="rId3"/>
    <p:sldId id="291" r:id="rId4"/>
    <p:sldId id="306" r:id="rId5"/>
    <p:sldId id="290" r:id="rId6"/>
    <p:sldId id="307" r:id="rId7"/>
    <p:sldId id="303" r:id="rId8"/>
    <p:sldId id="308" r:id="rId9"/>
    <p:sldId id="293" r:id="rId10"/>
    <p:sldId id="299" r:id="rId11"/>
    <p:sldId id="300" r:id="rId12"/>
    <p:sldId id="304" r:id="rId13"/>
    <p:sldId id="305" r:id="rId14"/>
    <p:sldId id="30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3333CC"/>
    <a:srgbClr val="006600"/>
    <a:srgbClr val="008000"/>
    <a:srgbClr val="000066"/>
    <a:srgbClr val="660033"/>
    <a:srgbClr val="FFFF66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50" autoAdjust="0"/>
    <p:restoredTop sz="89620" autoAdjust="0"/>
  </p:normalViewPr>
  <p:slideViewPr>
    <p:cSldViewPr>
      <p:cViewPr>
        <p:scale>
          <a:sx n="100" d="100"/>
          <a:sy n="100" d="100"/>
        </p:scale>
        <p:origin x="-27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E38ACA-4484-487B-BF83-56EFD4024A14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26769-C5B3-46A0-9B20-442245A87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Анри Матисс «Семейный портрет»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4D643-25EE-439E-B0CE-368CEAC90F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Древнеримская скульптура: «Цецилий», «Цезарь»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B878B-EA14-4F37-A1D7-D3E0FE646F5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Древнегреческий скульптурный портрет «Афина»; древнеримский портрет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7BAD6-170B-4A65-BDB1-E5209B6DB8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Древнеримский портрет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9E22-7017-44A2-89DE-9651BC618C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Ван Дик Энтони. Семейный портрет.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805D61-7D1F-4BAC-87DE-E6C1DDE9621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Маковский Константин Егорович. Семейный портрет.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57BE7-4890-4BF8-8731-E7895A504B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1D699-763A-427A-8523-739B4C3B1DF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E9603-B475-43C2-B274-B8E9D4A5057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Маковский Константин Егорович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0BCA7-3226-44AC-811E-5B7983BFAFE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5CF0-1C1A-44CF-83BF-57E0F072C416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CC4-24D9-4529-AB4C-8C25E1CA1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244B-63C0-4A27-BE5A-2E1D2D390E41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2B01-C3F6-4E0A-84A7-28F56E2B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31AB-8445-4FD0-B165-AB61FCDEC5DB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45AD-E217-4FCB-93EE-459BC9629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F5AC-1940-4869-9C0D-DAAAF6B3400F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5687-E70C-461B-AE2A-5D365D00A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8EF9-93D6-4B2A-9F6E-07380BD9A3D2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D297-1DFA-4AC5-A955-D4551D95A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ED87-DC83-4D79-BE4A-7C6F7607A656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9426-4664-42E1-A7B8-57758F802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4BF9-71B9-4951-BE69-A5691634C75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E370-D2C2-4535-AF05-81512426C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C689-D7BF-48FD-BDB5-521E798E318B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EF24-3872-466E-8E3C-21DD42D6B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E933-6943-4A95-B593-A92495C80236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921D3-C459-4353-AA3E-78DF8EF3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CD52-3962-4275-ADF0-F297C76C3247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4EF-CCA2-4C96-AB6B-C468F3E1E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056E-8CDE-42F6-9234-3B1FE76D9A8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2735-CB13-442D-B55C-27D31669E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F3D0D4-33C1-4091-931B-022D4FC18D0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3E92D-1C96-4D01-906A-CE79A2EC4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053" y="-459432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effectLst/>
              </a:rPr>
              <a:t>Семейный портрет</a:t>
            </a:r>
            <a:endParaRPr lang="ru-RU" sz="66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16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msi\Downloads\мати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488" y="1268413"/>
            <a:ext cx="504031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Новая папка\52357444_kmakovs_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254125"/>
            <a:ext cx="4175125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57238" y="188913"/>
            <a:ext cx="7850187" cy="908050"/>
          </a:xfrm>
          <a:prstGeom prst="wedgeRoundRectCallout">
            <a:avLst>
              <a:gd name="adj1" fmla="val -20105"/>
              <a:gd name="adj2" fmla="val 415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</a:rPr>
              <a:t>К.Е. Маковский «Семейный портрет»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57238" y="188913"/>
            <a:ext cx="7850187" cy="908050"/>
          </a:xfrm>
          <a:prstGeom prst="wedgeRoundRectCallout">
            <a:avLst>
              <a:gd name="adj1" fmla="val -20105"/>
              <a:gd name="adj2" fmla="val 415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А. Матисс «Семейный портрет»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24" name="Picture 2" descr="C:\Users\msi\Downloads\мати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1268413"/>
            <a:ext cx="68167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57238" y="188913"/>
            <a:ext cx="7850187" cy="908050"/>
          </a:xfrm>
          <a:prstGeom prst="wedgeRoundRectCallout">
            <a:avLst>
              <a:gd name="adj1" fmla="val -20105"/>
              <a:gd name="adj2" fmla="val 415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</a:rPr>
              <a:t>И.Е. Репин «Семейный портрет Деларовых»</a:t>
            </a:r>
          </a:p>
        </p:txBody>
      </p:sp>
      <p:pic>
        <p:nvPicPr>
          <p:cNvPr id="32772" name="Picture 2" descr="C:\Users\msi\Downloads\Илья-Ефимович-Репин--Семейный-портрет-Деларовых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263650"/>
            <a:ext cx="81438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 descr="C:\Users\Софья\Downloads\Новая папка\_20111012_1862864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887413"/>
            <a:ext cx="467995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55650" y="0"/>
            <a:ext cx="7848600" cy="908050"/>
          </a:xfrm>
          <a:prstGeom prst="wedgeRoundRectCallout">
            <a:avLst>
              <a:gd name="adj1" fmla="val -20105"/>
              <a:gd name="adj2" fmla="val 415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7B3913"/>
                </a:solidFill>
              </a:rPr>
              <a:t>К.Е. Маковский «Семейный портрет»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686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4800" y="260350"/>
            <a:ext cx="8494713" cy="6408738"/>
          </a:xfrm>
          <a:prstGeom prst="wedgeRoundRectCallout">
            <a:avLst>
              <a:gd name="adj1" fmla="val -19683"/>
              <a:gd name="adj2" fmla="val 489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7B3913"/>
                </a:solidFill>
              </a:rPr>
              <a:t>Выполняем творческую работу «Семейный портрет»</a:t>
            </a:r>
          </a:p>
          <a:p>
            <a:pPr algn="just"/>
            <a:r>
              <a:rPr lang="ru-RU" sz="2400" b="1">
                <a:solidFill>
                  <a:srgbClr val="7B3913"/>
                </a:solidFill>
              </a:rPr>
              <a:t>- Вырезать рисунки лиц своих родственников, подготовленные дома,  разместить их на листе А3 и  приклеить. Если домашних заготовок нет, нарисовать лица прямо на листе А3.</a:t>
            </a:r>
          </a:p>
          <a:p>
            <a:pPr algn="just"/>
            <a:r>
              <a:rPr lang="ru-RU" sz="2400" b="1">
                <a:solidFill>
                  <a:srgbClr val="7B3913"/>
                </a:solidFill>
              </a:rPr>
              <a:t>- Дорисовать туловище, одежду (интерьер по желанию).</a:t>
            </a:r>
          </a:p>
          <a:p>
            <a:pPr algn="just"/>
            <a:r>
              <a:rPr lang="ru-RU" sz="2400" b="1">
                <a:solidFill>
                  <a:srgbClr val="7B3913"/>
                </a:solidFill>
              </a:rPr>
              <a:t>- Написать гуашью  одежду (основной тон), фон.</a:t>
            </a:r>
          </a:p>
          <a:p>
            <a:pPr algn="just"/>
            <a:r>
              <a:rPr lang="ru-RU" sz="2400" b="1">
                <a:solidFill>
                  <a:srgbClr val="7B3913"/>
                </a:solidFill>
              </a:rPr>
              <a:t>- При необходимости доработать лица (можно использовать цветные карандаши и фломастеры).</a:t>
            </a:r>
          </a:p>
          <a:p>
            <a:pPr algn="just"/>
            <a:r>
              <a:rPr lang="ru-RU" sz="2400" b="1">
                <a:solidFill>
                  <a:srgbClr val="7B3913"/>
                </a:solidFill>
              </a:rPr>
              <a:t>- После высыхания доработать детали одежды, интерьера.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</a:t>
            </a:r>
            <a:r>
              <a:rPr lang="ru-RU" sz="3700" b="1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 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568952" cy="4824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800" dirty="0">
                <a:solidFill>
                  <a:srgbClr val="000066"/>
                </a:solidFill>
              </a:rPr>
              <a:t>1. Оформить работу в паспарту.</a:t>
            </a:r>
          </a:p>
          <a:p>
            <a:pPr algn="just">
              <a:defRPr/>
            </a:pPr>
            <a:r>
              <a:rPr lang="ru-RU" sz="4800" dirty="0">
                <a:solidFill>
                  <a:srgbClr val="000066"/>
                </a:solidFill>
              </a:rPr>
              <a:t>2. Принести рабочую тетрадь, карандаш, цветные карандаши или краски.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660033"/>
                </a:solidFill>
              </a:rPr>
              <a:t>Чем отличаются лица людей?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036496" cy="1340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Сравните два портрета, определите, какое лицо обладает соразмерностью, а какое нет. Свой ответ </a:t>
            </a:r>
            <a:r>
              <a:rPr lang="ru-RU" sz="3200" dirty="0">
                <a:solidFill>
                  <a:srgbClr val="660033"/>
                </a:solidFill>
              </a:rPr>
              <a:t>поясните</a:t>
            </a:r>
            <a:r>
              <a:rPr lang="en-US" sz="3200" dirty="0">
                <a:solidFill>
                  <a:srgbClr val="660033"/>
                </a:solidFill>
              </a:rPr>
              <a:t>.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17414" name="Picture 2" descr="C:\Users\msi\Downloads\Цецил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3906837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msi\Downloads\цезар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1557338"/>
            <a:ext cx="3463925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412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Сравните два портрета, определите, какое лицо обладает соразмерностью, а какое нет. Свой ответ </a:t>
            </a:r>
            <a:r>
              <a:rPr lang="ru-RU" sz="3200" dirty="0">
                <a:solidFill>
                  <a:srgbClr val="660033"/>
                </a:solidFill>
              </a:rPr>
              <a:t>поясните</a:t>
            </a:r>
            <a:r>
              <a:rPr lang="en-US" sz="3200" dirty="0">
                <a:solidFill>
                  <a:srgbClr val="660033"/>
                </a:solidFill>
              </a:rPr>
              <a:t>.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19462" name="Picture 2" descr="C:\Users\msi\Downloads\аф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692275"/>
            <a:ext cx="3167062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C:\Users\msi\Downloads\р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76400"/>
            <a:ext cx="3830638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333057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76475"/>
            <a:ext cx="2952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260648"/>
            <a:ext cx="784887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660033"/>
                </a:solidFill>
              </a:rPr>
              <a:t>Рассмотрите портреты и определите возраст моделей. Свой ответ </a:t>
            </a:r>
            <a:r>
              <a:rPr lang="ru-RU" sz="3600" dirty="0">
                <a:solidFill>
                  <a:srgbClr val="660033"/>
                </a:solidFill>
              </a:rPr>
              <a:t>поясните</a:t>
            </a:r>
            <a:r>
              <a:rPr lang="en-US" sz="3600" dirty="0">
                <a:solidFill>
                  <a:srgbClr val="660033"/>
                </a:solidFill>
              </a:rPr>
              <a:t>.</a:t>
            </a:r>
            <a:endParaRPr lang="ru-RU" sz="3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60648"/>
            <a:ext cx="784887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660033"/>
                </a:solidFill>
              </a:rPr>
              <a:t>Рассмотрите портреты и определите возраст моделей. Свой ответ </a:t>
            </a:r>
            <a:r>
              <a:rPr lang="ru-RU" sz="3600" dirty="0">
                <a:solidFill>
                  <a:srgbClr val="660033"/>
                </a:solidFill>
              </a:rPr>
              <a:t>поясните</a:t>
            </a:r>
            <a:r>
              <a:rPr lang="en-US" sz="3600" dirty="0">
                <a:solidFill>
                  <a:srgbClr val="660033"/>
                </a:solidFill>
              </a:rPr>
              <a:t>.</a:t>
            </a:r>
            <a:endParaRPr lang="ru-RU" sz="3600" dirty="0">
              <a:solidFill>
                <a:srgbClr val="660033"/>
              </a:solidFill>
            </a:endParaRPr>
          </a:p>
        </p:txBody>
      </p:sp>
      <p:pic>
        <p:nvPicPr>
          <p:cNvPr id="22534" name="Picture 2" descr="C:\Users\msi\Downloads\ребе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" y="2276475"/>
            <a:ext cx="35147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 descr="C:\Users\msi\Downloads\авгус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2276475"/>
            <a:ext cx="33401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7" name="Picture 3" descr="C:\Users\Софья\Downloads\Новая папка\pencil-sketches-of-faces-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2239963"/>
            <a:ext cx="301942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260648"/>
            <a:ext cx="784887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Рассмотрите зарисовки человеческих лиц и определите, что выражает их мимика. Свой ответ </a:t>
            </a:r>
            <a:r>
              <a:rPr lang="ru-RU" sz="3200" dirty="0">
                <a:solidFill>
                  <a:srgbClr val="660033"/>
                </a:solidFill>
              </a:rPr>
              <a:t>поясните</a:t>
            </a:r>
            <a:r>
              <a:rPr lang="en-US" sz="3200" dirty="0">
                <a:solidFill>
                  <a:srgbClr val="660033"/>
                </a:solidFill>
              </a:rPr>
              <a:t>.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24583" name="Picture 2" descr="C:\Users\msi\Downloads\л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2251075"/>
            <a:ext cx="46291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0"/>
            <a:ext cx="871296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Рассмотрите зарисовки человеческих лиц и определите, что выражает их мимика. Свой ответ </a:t>
            </a:r>
            <a:r>
              <a:rPr lang="ru-RU" sz="3200" dirty="0">
                <a:solidFill>
                  <a:srgbClr val="660033"/>
                </a:solidFill>
              </a:rPr>
              <a:t>поясните</a:t>
            </a:r>
            <a:r>
              <a:rPr lang="en-US" sz="3200" dirty="0">
                <a:solidFill>
                  <a:srgbClr val="660033"/>
                </a:solidFill>
              </a:rPr>
              <a:t>.</a:t>
            </a:r>
            <a:endParaRPr lang="ru-RU" sz="3200" dirty="0">
              <a:solidFill>
                <a:srgbClr val="660033"/>
              </a:solidFill>
            </a:endParaRPr>
          </a:p>
        </p:txBody>
      </p:sp>
      <p:pic>
        <p:nvPicPr>
          <p:cNvPr id="25606" name="Picture 2" descr="C:\Users\msi\Downloads\лиц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73250"/>
            <a:ext cx="3567112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588" y="1819275"/>
            <a:ext cx="4827587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\VmYzI0N2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50938"/>
            <a:ext cx="456247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7238" y="188913"/>
            <a:ext cx="7850187" cy="908050"/>
          </a:xfrm>
          <a:prstGeom prst="wedgeRoundRectCallout">
            <a:avLst>
              <a:gd name="adj1" fmla="val -20105"/>
              <a:gd name="adj2" fmla="val 415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Ван Дейк «Семейный портрет»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259</Words>
  <Application>Microsoft Office PowerPoint</Application>
  <PresentationFormat>Экран (4:3)</PresentationFormat>
  <Paragraphs>51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153</cp:revision>
  <dcterms:created xsi:type="dcterms:W3CDTF">2012-09-17T15:13:52Z</dcterms:created>
  <dcterms:modified xsi:type="dcterms:W3CDTF">2014-01-16T19:36:28Z</dcterms:modified>
</cp:coreProperties>
</file>