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269" r:id="rId5"/>
    <p:sldId id="270" r:id="rId6"/>
    <p:sldId id="273" r:id="rId7"/>
    <p:sldId id="274" r:id="rId8"/>
    <p:sldId id="275" r:id="rId9"/>
    <p:sldId id="276" r:id="rId10"/>
    <p:sldId id="277" r:id="rId11"/>
    <p:sldId id="271" r:id="rId12"/>
    <p:sldId id="272" r:id="rId13"/>
    <p:sldId id="278" r:id="rId14"/>
    <p:sldId id="266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F4D10"/>
    <a:srgbClr val="008000"/>
    <a:srgbClr val="800000"/>
    <a:srgbClr val="151515"/>
    <a:srgbClr val="242424"/>
    <a:srgbClr val="000000"/>
    <a:srgbClr val="44444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24" autoAdjust="0"/>
    <p:restoredTop sz="94556" autoAdjust="0"/>
  </p:normalViewPr>
  <p:slideViewPr>
    <p:cSldViewPr>
      <p:cViewPr varScale="1">
        <p:scale>
          <a:sx n="69" d="100"/>
          <a:sy n="69" d="100"/>
        </p:scale>
        <p:origin x="-780" y="-96"/>
      </p:cViewPr>
      <p:guideLst>
        <p:guide orient="horz" pos="3657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9E72C5-2885-411F-A8C7-BE9230E41418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65C069-AF3F-4197-9219-8300803A44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3C01FC-E225-4019-8B62-70B1925661A6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96382B-E69D-4D5C-AEC3-AEFB59C399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9459B6-ADCB-477D-A847-072913012198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2D6D37-DA99-440A-B326-B94F27D0D7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17CA09-AB66-4387-83FC-77B1B909234B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9A086F-5E71-4718-A108-6A51628FC9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44ABE-4764-44D4-B489-E4B994A0BF43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05F21-0097-4463-982C-17420C4326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AC11F1-54E6-41A6-ACAF-271DB64C15B8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C8496D-DBB0-41C1-A8CB-E2AF5B24C9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EAF2E-9401-4BA3-8238-E0CBCE9FA7BC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5F96D7-9910-4B3E-861E-12A535630D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5F816A-1E9D-4F30-A2A5-B3FFE6C45144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7059F-B686-4E46-ABF4-D502062F6D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B1E4A-9251-47EC-935C-24194DC6E2A7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BDF54-6119-41F4-B458-B0ECFE4347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D6117-D7BE-4F3C-A762-C9F8ED06B149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272781-2FAB-4B85-9142-A0F0A381EF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6AC343-EC86-4089-83E3-64BC0C5CC3F9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CBBFE0-4B41-494E-BF8A-BAFC5F86F7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DDB216C-9BB0-47CA-9481-9AB4AFC06D12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6D354BA-F328-4D66-B799-7177E32D20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Box 3"/>
          <p:cNvSpPr txBox="1">
            <a:spLocks noChangeArrowheads="1"/>
          </p:cNvSpPr>
          <p:nvPr/>
        </p:nvSpPr>
        <p:spPr bwMode="auto">
          <a:xfrm>
            <a:off x="0" y="3578225"/>
            <a:ext cx="9144000" cy="549275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1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.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4.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 Умножение и деление дробей</a:t>
            </a:r>
          </a:p>
        </p:txBody>
      </p:sp>
      <p:sp>
        <p:nvSpPr>
          <p:cNvPr id="13314" name="TextBox 10"/>
          <p:cNvSpPr txBox="1">
            <a:spLocks noChangeArrowheads="1"/>
          </p:cNvSpPr>
          <p:nvPr/>
        </p:nvSpPr>
        <p:spPr bwMode="auto">
          <a:xfrm>
            <a:off x="0" y="6334125"/>
            <a:ext cx="20510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solidFill>
                  <a:srgbClr val="0F4D10"/>
                </a:solidFill>
                <a:latin typeface="Verdana" pitchFamily="34" charset="0"/>
              </a:rPr>
              <a:t>Школа 2100</a:t>
            </a:r>
          </a:p>
          <a:p>
            <a:r>
              <a:rPr lang="en-US" sz="1400" b="1">
                <a:solidFill>
                  <a:srgbClr val="0F4D10"/>
                </a:solidFill>
                <a:latin typeface="Verdana" pitchFamily="34" charset="0"/>
              </a:rPr>
              <a:t>school2100.ru</a:t>
            </a:r>
            <a:endParaRPr lang="ru-RU" sz="1400" b="1">
              <a:solidFill>
                <a:srgbClr val="0F4D10"/>
              </a:solidFill>
              <a:latin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-26988"/>
            <a:ext cx="3132138" cy="900113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Презентация для учебника</a:t>
            </a:r>
          </a:p>
          <a:p>
            <a:pPr algn="ctr">
              <a:defRPr/>
            </a:pP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Козлова С. А., Рубин А. Г.</a:t>
            </a:r>
          </a:p>
          <a:p>
            <a:pPr algn="ctr">
              <a:defRPr/>
            </a:pP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«Математика,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</a:rPr>
              <a:t>6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 класс. Ч.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</a:rPr>
              <a:t>1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»</a:t>
            </a:r>
          </a:p>
        </p:txBody>
      </p:sp>
      <p:sp>
        <p:nvSpPr>
          <p:cNvPr id="13316" name="TextBox 5"/>
          <p:cNvSpPr txBox="1">
            <a:spLocks noChangeArrowheads="1"/>
          </p:cNvSpPr>
          <p:nvPr/>
        </p:nvSpPr>
        <p:spPr bwMode="auto">
          <a:xfrm>
            <a:off x="0" y="2276475"/>
            <a:ext cx="9144000" cy="1006475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ГЛАВА 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I.  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ПОВТОРЕНИЕ.</a:t>
            </a:r>
            <a:endParaRPr lang="en-US" sz="3000" b="1">
              <a:solidFill>
                <a:srgbClr val="151515"/>
              </a:solidFill>
              <a:latin typeface="Verdana" pitchFamily="34" charset="0"/>
            </a:endParaRPr>
          </a:p>
          <a:p>
            <a:pPr algn="ctr"/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ОБЫКНОВЕННЫЕ ДРОБИ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0" name="TextBox 8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Деление натурального числа на дробь</a:t>
            </a:r>
          </a:p>
        </p:txBody>
      </p:sp>
      <p:sp>
        <p:nvSpPr>
          <p:cNvPr id="22531" name="TextBox 19"/>
          <p:cNvSpPr txBox="1">
            <a:spLocks noChangeArrowheads="1"/>
          </p:cNvSpPr>
          <p:nvPr/>
        </p:nvSpPr>
        <p:spPr bwMode="auto">
          <a:xfrm>
            <a:off x="1476375" y="2168525"/>
            <a:ext cx="15113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 b="1">
                <a:latin typeface="Verdana" pitchFamily="34" charset="0"/>
              </a:rPr>
              <a:t>x</a:t>
            </a:r>
          </a:p>
        </p:txBody>
      </p:sp>
      <p:sp>
        <p:nvSpPr>
          <p:cNvPr id="22532" name="TextBox 20"/>
          <p:cNvSpPr txBox="1">
            <a:spLocks noChangeArrowheads="1"/>
          </p:cNvSpPr>
          <p:nvPr/>
        </p:nvSpPr>
        <p:spPr bwMode="auto">
          <a:xfrm>
            <a:off x="1476375" y="3087688"/>
            <a:ext cx="201612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 b="1">
                <a:latin typeface="Verdana" pitchFamily="34" charset="0"/>
              </a:rPr>
              <a:t>y</a:t>
            </a:r>
          </a:p>
        </p:txBody>
      </p:sp>
      <p:sp>
        <p:nvSpPr>
          <p:cNvPr id="22533" name="TextBox 21"/>
          <p:cNvSpPr txBox="1">
            <a:spLocks noChangeArrowheads="1"/>
          </p:cNvSpPr>
          <p:nvPr/>
        </p:nvSpPr>
        <p:spPr bwMode="auto">
          <a:xfrm>
            <a:off x="2284413" y="2663825"/>
            <a:ext cx="117157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=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22534" name="TextBox 22"/>
          <p:cNvSpPr txBox="1">
            <a:spLocks noChangeArrowheads="1"/>
          </p:cNvSpPr>
          <p:nvPr/>
        </p:nvSpPr>
        <p:spPr bwMode="auto">
          <a:xfrm>
            <a:off x="792163" y="2628900"/>
            <a:ext cx="611187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 b="1">
                <a:latin typeface="Verdana" pitchFamily="34" charset="0"/>
              </a:rPr>
              <a:t>:</a:t>
            </a: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1368425" y="3384550"/>
            <a:ext cx="1042988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36" name="TextBox 25"/>
          <p:cNvSpPr txBox="1">
            <a:spLocks noChangeArrowheads="1"/>
          </p:cNvSpPr>
          <p:nvPr/>
        </p:nvSpPr>
        <p:spPr bwMode="auto">
          <a:xfrm>
            <a:off x="71438" y="2636838"/>
            <a:ext cx="1008062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 b="1">
                <a:latin typeface="Verdana" pitchFamily="34" charset="0"/>
              </a:rPr>
              <a:t>n</a:t>
            </a:r>
          </a:p>
        </p:txBody>
      </p:sp>
      <p:sp>
        <p:nvSpPr>
          <p:cNvPr id="22537" name="TextBox 41"/>
          <p:cNvSpPr txBox="1">
            <a:spLocks noChangeArrowheads="1"/>
          </p:cNvSpPr>
          <p:nvPr/>
        </p:nvSpPr>
        <p:spPr bwMode="auto">
          <a:xfrm>
            <a:off x="3348038" y="2168525"/>
            <a:ext cx="15113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 b="1">
                <a:latin typeface="Verdana" pitchFamily="34" charset="0"/>
              </a:rPr>
              <a:t>n</a:t>
            </a:r>
          </a:p>
        </p:txBody>
      </p:sp>
      <p:sp>
        <p:nvSpPr>
          <p:cNvPr id="22538" name="TextBox 44"/>
          <p:cNvSpPr txBox="1">
            <a:spLocks noChangeArrowheads="1"/>
          </p:cNvSpPr>
          <p:nvPr/>
        </p:nvSpPr>
        <p:spPr bwMode="auto">
          <a:xfrm>
            <a:off x="3348038" y="3303588"/>
            <a:ext cx="201612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 b="1">
                <a:latin typeface="Verdana" pitchFamily="34" charset="0"/>
              </a:rPr>
              <a:t>1</a:t>
            </a:r>
          </a:p>
        </p:txBody>
      </p:sp>
      <p:sp>
        <p:nvSpPr>
          <p:cNvPr id="22539" name="TextBox 46"/>
          <p:cNvSpPr txBox="1">
            <a:spLocks noChangeArrowheads="1"/>
          </p:cNvSpPr>
          <p:nvPr/>
        </p:nvSpPr>
        <p:spPr bwMode="auto">
          <a:xfrm>
            <a:off x="4173538" y="2628900"/>
            <a:ext cx="612775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 b="1">
                <a:latin typeface="Verdana" pitchFamily="34" charset="0"/>
              </a:rPr>
              <a:t>:</a:t>
            </a:r>
          </a:p>
        </p:txBody>
      </p:sp>
      <p:cxnSp>
        <p:nvCxnSpPr>
          <p:cNvPr id="48" name="Прямая соединительная линия 47"/>
          <p:cNvCxnSpPr/>
          <p:nvPr/>
        </p:nvCxnSpPr>
        <p:spPr>
          <a:xfrm>
            <a:off x="3240088" y="3384550"/>
            <a:ext cx="1042987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41" name="TextBox 48"/>
          <p:cNvSpPr txBox="1">
            <a:spLocks noChangeArrowheads="1"/>
          </p:cNvSpPr>
          <p:nvPr/>
        </p:nvSpPr>
        <p:spPr bwMode="auto">
          <a:xfrm>
            <a:off x="4787900" y="2168525"/>
            <a:ext cx="1512888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 b="1">
                <a:latin typeface="Verdana" pitchFamily="34" charset="0"/>
              </a:rPr>
              <a:t>x</a:t>
            </a:r>
          </a:p>
        </p:txBody>
      </p:sp>
      <p:sp>
        <p:nvSpPr>
          <p:cNvPr id="22542" name="TextBox 49"/>
          <p:cNvSpPr txBox="1">
            <a:spLocks noChangeArrowheads="1"/>
          </p:cNvSpPr>
          <p:nvPr/>
        </p:nvSpPr>
        <p:spPr bwMode="auto">
          <a:xfrm>
            <a:off x="4787900" y="3087688"/>
            <a:ext cx="201612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 b="1">
                <a:latin typeface="Verdana" pitchFamily="34" charset="0"/>
              </a:rPr>
              <a:t>y</a:t>
            </a:r>
          </a:p>
        </p:txBody>
      </p:sp>
      <p:cxnSp>
        <p:nvCxnSpPr>
          <p:cNvPr id="51" name="Прямая соединительная линия 50"/>
          <p:cNvCxnSpPr/>
          <p:nvPr/>
        </p:nvCxnSpPr>
        <p:spPr>
          <a:xfrm>
            <a:off x="4679950" y="3384550"/>
            <a:ext cx="1044575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44" name="TextBox 63"/>
          <p:cNvSpPr txBox="1">
            <a:spLocks noChangeArrowheads="1"/>
          </p:cNvSpPr>
          <p:nvPr/>
        </p:nvSpPr>
        <p:spPr bwMode="auto">
          <a:xfrm>
            <a:off x="5634038" y="2681288"/>
            <a:ext cx="1169987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=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22545" name="TextBox 64"/>
          <p:cNvSpPr txBox="1">
            <a:spLocks noChangeArrowheads="1"/>
          </p:cNvSpPr>
          <p:nvPr/>
        </p:nvSpPr>
        <p:spPr bwMode="auto">
          <a:xfrm>
            <a:off x="1114425" y="4419600"/>
            <a:ext cx="1512888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 b="1">
                <a:latin typeface="Verdana" pitchFamily="34" charset="0"/>
              </a:rPr>
              <a:t>n</a:t>
            </a:r>
          </a:p>
        </p:txBody>
      </p:sp>
      <p:sp>
        <p:nvSpPr>
          <p:cNvPr id="22546" name="TextBox 72"/>
          <p:cNvSpPr txBox="1">
            <a:spLocks noChangeArrowheads="1"/>
          </p:cNvSpPr>
          <p:nvPr/>
        </p:nvSpPr>
        <p:spPr bwMode="auto">
          <a:xfrm>
            <a:off x="1114425" y="5499100"/>
            <a:ext cx="2017713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 b="1">
                <a:latin typeface="Verdana" pitchFamily="34" charset="0"/>
              </a:rPr>
              <a:t>1</a:t>
            </a:r>
          </a:p>
        </p:txBody>
      </p:sp>
      <p:sp>
        <p:nvSpPr>
          <p:cNvPr id="22547" name="TextBox 73"/>
          <p:cNvSpPr txBox="1">
            <a:spLocks noChangeArrowheads="1"/>
          </p:cNvSpPr>
          <p:nvPr/>
        </p:nvSpPr>
        <p:spPr bwMode="auto">
          <a:xfrm>
            <a:off x="1941513" y="4878388"/>
            <a:ext cx="611187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·</a:t>
            </a:r>
            <a:endParaRPr lang="en-US" sz="8000" b="1">
              <a:latin typeface="Verdana" pitchFamily="34" charset="0"/>
            </a:endParaRPr>
          </a:p>
        </p:txBody>
      </p:sp>
      <p:cxnSp>
        <p:nvCxnSpPr>
          <p:cNvPr id="75" name="Прямая соединительная линия 74"/>
          <p:cNvCxnSpPr/>
          <p:nvPr/>
        </p:nvCxnSpPr>
        <p:spPr>
          <a:xfrm>
            <a:off x="1008063" y="5635625"/>
            <a:ext cx="1042987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49" name="TextBox 75"/>
          <p:cNvSpPr txBox="1">
            <a:spLocks noChangeArrowheads="1"/>
          </p:cNvSpPr>
          <p:nvPr/>
        </p:nvSpPr>
        <p:spPr bwMode="auto">
          <a:xfrm>
            <a:off x="2555875" y="4240213"/>
            <a:ext cx="1511300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 b="1">
                <a:latin typeface="Verdana" pitchFamily="34" charset="0"/>
              </a:rPr>
              <a:t>y</a:t>
            </a:r>
          </a:p>
        </p:txBody>
      </p:sp>
      <p:sp>
        <p:nvSpPr>
          <p:cNvPr id="22550" name="TextBox 76"/>
          <p:cNvSpPr txBox="1">
            <a:spLocks noChangeArrowheads="1"/>
          </p:cNvSpPr>
          <p:nvPr/>
        </p:nvSpPr>
        <p:spPr bwMode="auto">
          <a:xfrm>
            <a:off x="2555875" y="5356225"/>
            <a:ext cx="2016125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 b="1">
                <a:latin typeface="Verdana" pitchFamily="34" charset="0"/>
              </a:rPr>
              <a:t>x</a:t>
            </a:r>
          </a:p>
        </p:txBody>
      </p:sp>
      <p:cxnSp>
        <p:nvCxnSpPr>
          <p:cNvPr id="78" name="Прямая соединительная линия 77"/>
          <p:cNvCxnSpPr/>
          <p:nvPr/>
        </p:nvCxnSpPr>
        <p:spPr>
          <a:xfrm>
            <a:off x="2447925" y="5635625"/>
            <a:ext cx="1044575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52" name="TextBox 78"/>
          <p:cNvSpPr txBox="1">
            <a:spLocks noChangeArrowheads="1"/>
          </p:cNvSpPr>
          <p:nvPr/>
        </p:nvSpPr>
        <p:spPr bwMode="auto">
          <a:xfrm>
            <a:off x="34925" y="4924425"/>
            <a:ext cx="1171575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=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22553" name="TextBox 79"/>
          <p:cNvSpPr txBox="1">
            <a:spLocks noChangeArrowheads="1"/>
          </p:cNvSpPr>
          <p:nvPr/>
        </p:nvSpPr>
        <p:spPr bwMode="auto">
          <a:xfrm>
            <a:off x="3436938" y="4924425"/>
            <a:ext cx="1171575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=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22554" name="TextBox 80"/>
          <p:cNvSpPr txBox="1">
            <a:spLocks noChangeArrowheads="1"/>
          </p:cNvSpPr>
          <p:nvPr/>
        </p:nvSpPr>
        <p:spPr bwMode="auto">
          <a:xfrm>
            <a:off x="4498975" y="4203700"/>
            <a:ext cx="201612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 b="1">
                <a:latin typeface="Verdana" pitchFamily="34" charset="0"/>
              </a:rPr>
              <a:t>n</a:t>
            </a:r>
            <a:r>
              <a:rPr lang="ru-RU" sz="8000" b="1">
                <a:latin typeface="Verdana" pitchFamily="34" charset="0"/>
              </a:rPr>
              <a:t>·</a:t>
            </a:r>
            <a:r>
              <a:rPr lang="en-US" sz="8000" b="1">
                <a:latin typeface="Verdana" pitchFamily="34" charset="0"/>
              </a:rPr>
              <a:t>y</a:t>
            </a:r>
          </a:p>
        </p:txBody>
      </p:sp>
      <p:sp>
        <p:nvSpPr>
          <p:cNvPr id="22555" name="TextBox 81"/>
          <p:cNvSpPr txBox="1">
            <a:spLocks noChangeArrowheads="1"/>
          </p:cNvSpPr>
          <p:nvPr/>
        </p:nvSpPr>
        <p:spPr bwMode="auto">
          <a:xfrm>
            <a:off x="4498975" y="5535613"/>
            <a:ext cx="201612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 b="1">
                <a:latin typeface="Verdana" pitchFamily="34" charset="0"/>
              </a:rPr>
              <a:t>1</a:t>
            </a:r>
            <a:r>
              <a:rPr lang="ru-RU" sz="8000" b="1">
                <a:latin typeface="Verdana" pitchFamily="34" charset="0"/>
              </a:rPr>
              <a:t>·</a:t>
            </a:r>
            <a:r>
              <a:rPr lang="en-US" sz="8000" b="1">
                <a:latin typeface="Verdana" pitchFamily="34" charset="0"/>
              </a:rPr>
              <a:t>x</a:t>
            </a:r>
          </a:p>
        </p:txBody>
      </p:sp>
      <p:cxnSp>
        <p:nvCxnSpPr>
          <p:cNvPr id="84" name="Прямая соединительная линия 83"/>
          <p:cNvCxnSpPr/>
          <p:nvPr/>
        </p:nvCxnSpPr>
        <p:spPr>
          <a:xfrm>
            <a:off x="4392613" y="5635625"/>
            <a:ext cx="2122487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57" name="TextBox 87"/>
          <p:cNvSpPr txBox="1">
            <a:spLocks noChangeArrowheads="1"/>
          </p:cNvSpPr>
          <p:nvPr/>
        </p:nvSpPr>
        <p:spPr bwMode="auto">
          <a:xfrm>
            <a:off x="6443663" y="4924425"/>
            <a:ext cx="1171575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=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22558" name="TextBox 88"/>
          <p:cNvSpPr txBox="1">
            <a:spLocks noChangeArrowheads="1"/>
          </p:cNvSpPr>
          <p:nvPr/>
        </p:nvSpPr>
        <p:spPr bwMode="auto">
          <a:xfrm>
            <a:off x="7200900" y="4240213"/>
            <a:ext cx="2016125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 b="1">
                <a:latin typeface="Verdana" pitchFamily="34" charset="0"/>
              </a:rPr>
              <a:t>n</a:t>
            </a:r>
            <a:r>
              <a:rPr lang="ru-RU" sz="8000" b="1">
                <a:latin typeface="Verdana" pitchFamily="34" charset="0"/>
              </a:rPr>
              <a:t>·</a:t>
            </a:r>
            <a:r>
              <a:rPr lang="en-US" sz="8000" b="1">
                <a:latin typeface="Verdana" pitchFamily="34" charset="0"/>
              </a:rPr>
              <a:t>y</a:t>
            </a:r>
          </a:p>
        </p:txBody>
      </p:sp>
      <p:sp>
        <p:nvSpPr>
          <p:cNvPr id="22559" name="TextBox 89"/>
          <p:cNvSpPr txBox="1">
            <a:spLocks noChangeArrowheads="1"/>
          </p:cNvSpPr>
          <p:nvPr/>
        </p:nvSpPr>
        <p:spPr bwMode="auto">
          <a:xfrm>
            <a:off x="7326313" y="5356225"/>
            <a:ext cx="1728787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8000" b="1">
                <a:latin typeface="Verdana" pitchFamily="34" charset="0"/>
              </a:rPr>
              <a:t>x</a:t>
            </a:r>
          </a:p>
        </p:txBody>
      </p:sp>
      <p:cxnSp>
        <p:nvCxnSpPr>
          <p:cNvPr id="91" name="Прямая соединительная линия 90"/>
          <p:cNvCxnSpPr/>
          <p:nvPr/>
        </p:nvCxnSpPr>
        <p:spPr>
          <a:xfrm>
            <a:off x="7380288" y="5643563"/>
            <a:ext cx="1620837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61" name="TextBox 34"/>
          <p:cNvSpPr txBox="1">
            <a:spLocks noChangeArrowheads="1"/>
          </p:cNvSpPr>
          <p:nvPr/>
        </p:nvSpPr>
        <p:spPr bwMode="auto">
          <a:xfrm>
            <a:off x="254000" y="1254125"/>
            <a:ext cx="8640763" cy="11080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</a:rPr>
              <a:t>Чтобы разделить натуральное число на дробь, можно взять обратную дробь и умножить её числитель на натуральное число.</a:t>
            </a:r>
          </a:p>
        </p:txBody>
      </p:sp>
      <p:sp>
        <p:nvSpPr>
          <p:cNvPr id="22562" name="TextBox 35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Умножение и деление дробей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4" name="TextBox 8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Правило умножения или деления смешанных дробей</a:t>
            </a:r>
          </a:p>
        </p:txBody>
      </p:sp>
      <p:sp>
        <p:nvSpPr>
          <p:cNvPr id="23555" name="TextBox 14"/>
          <p:cNvSpPr txBox="1">
            <a:spLocks noChangeArrowheads="1"/>
          </p:cNvSpPr>
          <p:nvPr/>
        </p:nvSpPr>
        <p:spPr bwMode="auto">
          <a:xfrm>
            <a:off x="250825" y="2349500"/>
            <a:ext cx="8642350" cy="286226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>
                <a:latin typeface="Verdana" pitchFamily="34" charset="0"/>
              </a:rPr>
              <a:t>Чтобы </a:t>
            </a:r>
            <a:r>
              <a:rPr lang="ru-RU" sz="3000" b="1">
                <a:latin typeface="Verdana" pitchFamily="34" charset="0"/>
              </a:rPr>
              <a:t>умножить</a:t>
            </a:r>
            <a:r>
              <a:rPr lang="ru-RU" sz="3000">
                <a:latin typeface="Verdana" pitchFamily="34" charset="0"/>
              </a:rPr>
              <a:t> или </a:t>
            </a:r>
            <a:r>
              <a:rPr lang="ru-RU" sz="3000" b="1">
                <a:latin typeface="Verdana" pitchFamily="34" charset="0"/>
              </a:rPr>
              <a:t>разделить</a:t>
            </a:r>
            <a:r>
              <a:rPr lang="ru-RU" sz="3000">
                <a:latin typeface="Verdana" pitchFamily="34" charset="0"/>
              </a:rPr>
              <a:t> </a:t>
            </a:r>
            <a:r>
              <a:rPr lang="ru-RU" sz="3000" b="1">
                <a:latin typeface="Verdana" pitchFamily="34" charset="0"/>
              </a:rPr>
              <a:t>смешанные дроби</a:t>
            </a:r>
            <a:r>
              <a:rPr lang="ru-RU" sz="3000">
                <a:latin typeface="Verdana" pitchFamily="34" charset="0"/>
              </a:rPr>
              <a:t>,</a:t>
            </a:r>
            <a:endParaRPr lang="en-US" sz="3000">
              <a:latin typeface="Verdana" pitchFamily="34" charset="0"/>
            </a:endParaRPr>
          </a:p>
          <a:p>
            <a:pPr algn="ctr"/>
            <a:r>
              <a:rPr lang="ru-RU" sz="3000">
                <a:latin typeface="Verdana" pitchFamily="34" charset="0"/>
              </a:rPr>
              <a:t>можно записать их</a:t>
            </a:r>
            <a:endParaRPr lang="en-US" sz="3000">
              <a:latin typeface="Verdana" pitchFamily="34" charset="0"/>
            </a:endParaRPr>
          </a:p>
          <a:p>
            <a:pPr algn="ctr"/>
            <a:r>
              <a:rPr lang="ru-RU" sz="3000">
                <a:latin typeface="Verdana" pitchFamily="34" charset="0"/>
              </a:rPr>
              <a:t>в виде </a:t>
            </a:r>
            <a:r>
              <a:rPr lang="ru-RU" sz="3000" b="1">
                <a:latin typeface="Verdana" pitchFamily="34" charset="0"/>
              </a:rPr>
              <a:t>неправильных дробей</a:t>
            </a:r>
            <a:endParaRPr lang="en-US" sz="3000" b="1">
              <a:latin typeface="Verdana" pitchFamily="34" charset="0"/>
            </a:endParaRPr>
          </a:p>
          <a:p>
            <a:pPr algn="ctr"/>
            <a:r>
              <a:rPr lang="ru-RU" sz="3000">
                <a:latin typeface="Verdana" pitchFamily="34" charset="0"/>
              </a:rPr>
              <a:t>и выполнить </a:t>
            </a:r>
            <a:r>
              <a:rPr lang="ru-RU" sz="3000" b="1">
                <a:latin typeface="Verdana" pitchFamily="34" charset="0"/>
              </a:rPr>
              <a:t>действия так же</a:t>
            </a:r>
            <a:r>
              <a:rPr lang="ru-RU" sz="3000">
                <a:latin typeface="Verdana" pitchFamily="34" charset="0"/>
              </a:rPr>
              <a:t>,</a:t>
            </a:r>
          </a:p>
          <a:p>
            <a:pPr algn="ctr"/>
            <a:r>
              <a:rPr lang="ru-RU" sz="3000">
                <a:latin typeface="Verdana" pitchFamily="34" charset="0"/>
              </a:rPr>
              <a:t>как с </a:t>
            </a:r>
            <a:r>
              <a:rPr lang="ru-RU" sz="3000" b="1">
                <a:latin typeface="Verdana" pitchFamily="34" charset="0"/>
              </a:rPr>
              <a:t>правильными дробями</a:t>
            </a:r>
            <a:r>
              <a:rPr lang="ru-RU" sz="3000">
                <a:latin typeface="Verdana" pitchFamily="34" charset="0"/>
              </a:rPr>
              <a:t>.</a:t>
            </a:r>
          </a:p>
        </p:txBody>
      </p:sp>
      <p:sp>
        <p:nvSpPr>
          <p:cNvPr id="23556" name="TextBox 6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Умножение и деление дробей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8" name="TextBox 8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Умножение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смешанных  дробей</a:t>
            </a:r>
          </a:p>
        </p:txBody>
      </p:sp>
      <p:sp>
        <p:nvSpPr>
          <p:cNvPr id="24579" name="TextBox 14"/>
          <p:cNvSpPr txBox="1">
            <a:spLocks noChangeArrowheads="1"/>
          </p:cNvSpPr>
          <p:nvPr/>
        </p:nvSpPr>
        <p:spPr bwMode="auto">
          <a:xfrm>
            <a:off x="250825" y="1268413"/>
            <a:ext cx="8642350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</a:rPr>
              <a:t>Пример 1</a:t>
            </a:r>
          </a:p>
        </p:txBody>
      </p:sp>
      <p:sp>
        <p:nvSpPr>
          <p:cNvPr id="24580" name="TextBox 7"/>
          <p:cNvSpPr txBox="1">
            <a:spLocks noChangeArrowheads="1"/>
          </p:cNvSpPr>
          <p:nvPr/>
        </p:nvSpPr>
        <p:spPr bwMode="auto">
          <a:xfrm>
            <a:off x="611188" y="1785938"/>
            <a:ext cx="8112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5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4581" name="TextBox 9"/>
          <p:cNvSpPr txBox="1">
            <a:spLocks noChangeArrowheads="1"/>
          </p:cNvSpPr>
          <p:nvPr/>
        </p:nvSpPr>
        <p:spPr bwMode="auto">
          <a:xfrm>
            <a:off x="558800" y="2362200"/>
            <a:ext cx="9731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12</a:t>
            </a:r>
            <a:endParaRPr lang="en-US" sz="4000" b="1">
              <a:latin typeface="Verdana" pitchFamily="34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612775" y="2471738"/>
            <a:ext cx="76835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83" name="TextBox 11"/>
          <p:cNvSpPr txBox="1">
            <a:spLocks noChangeArrowheads="1"/>
          </p:cNvSpPr>
          <p:nvPr/>
        </p:nvSpPr>
        <p:spPr bwMode="auto">
          <a:xfrm>
            <a:off x="107950" y="2085975"/>
            <a:ext cx="5524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3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4584" name="TextBox 12"/>
          <p:cNvSpPr txBox="1">
            <a:spLocks noChangeArrowheads="1"/>
          </p:cNvSpPr>
          <p:nvPr/>
        </p:nvSpPr>
        <p:spPr bwMode="auto">
          <a:xfrm>
            <a:off x="1223963" y="2098675"/>
            <a:ext cx="666750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·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4585" name="TextBox 13"/>
          <p:cNvSpPr txBox="1">
            <a:spLocks noChangeArrowheads="1"/>
          </p:cNvSpPr>
          <p:nvPr/>
        </p:nvSpPr>
        <p:spPr bwMode="auto">
          <a:xfrm>
            <a:off x="1909763" y="1785938"/>
            <a:ext cx="91916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1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4586" name="TextBox 15"/>
          <p:cNvSpPr txBox="1">
            <a:spLocks noChangeArrowheads="1"/>
          </p:cNvSpPr>
          <p:nvPr/>
        </p:nvSpPr>
        <p:spPr bwMode="auto">
          <a:xfrm>
            <a:off x="2108200" y="2362200"/>
            <a:ext cx="9715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5</a:t>
            </a:r>
            <a:endParaRPr lang="en-US" sz="4000" b="1">
              <a:latin typeface="Verdana" pitchFamily="34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2160588" y="2471738"/>
            <a:ext cx="433387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88" name="TextBox 17"/>
          <p:cNvSpPr txBox="1">
            <a:spLocks noChangeArrowheads="1"/>
          </p:cNvSpPr>
          <p:nvPr/>
        </p:nvSpPr>
        <p:spPr bwMode="auto">
          <a:xfrm>
            <a:off x="1655763" y="2085975"/>
            <a:ext cx="5048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2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4589" name="TextBox 18"/>
          <p:cNvSpPr txBox="1">
            <a:spLocks noChangeArrowheads="1"/>
          </p:cNvSpPr>
          <p:nvPr/>
        </p:nvSpPr>
        <p:spPr bwMode="auto">
          <a:xfrm>
            <a:off x="2519363" y="2074863"/>
            <a:ext cx="811212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=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4590" name="TextBox 46"/>
          <p:cNvSpPr txBox="1">
            <a:spLocks noChangeArrowheads="1"/>
          </p:cNvSpPr>
          <p:nvPr/>
        </p:nvSpPr>
        <p:spPr bwMode="auto">
          <a:xfrm>
            <a:off x="3113088" y="1773238"/>
            <a:ext cx="9715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41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4591" name="TextBox 47"/>
          <p:cNvSpPr txBox="1">
            <a:spLocks noChangeArrowheads="1"/>
          </p:cNvSpPr>
          <p:nvPr/>
        </p:nvSpPr>
        <p:spPr bwMode="auto">
          <a:xfrm>
            <a:off x="3132138" y="2349500"/>
            <a:ext cx="97313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12</a:t>
            </a:r>
            <a:endParaRPr lang="en-US" sz="4000" b="1">
              <a:latin typeface="Verdana" pitchFamily="34" charset="0"/>
            </a:endParaRPr>
          </a:p>
        </p:txBody>
      </p:sp>
      <p:cxnSp>
        <p:nvCxnSpPr>
          <p:cNvPr id="49" name="Прямая соединительная линия 48"/>
          <p:cNvCxnSpPr/>
          <p:nvPr/>
        </p:nvCxnSpPr>
        <p:spPr>
          <a:xfrm>
            <a:off x="3186113" y="2459038"/>
            <a:ext cx="76835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93" name="TextBox 50"/>
          <p:cNvSpPr txBox="1">
            <a:spLocks noChangeArrowheads="1"/>
          </p:cNvSpPr>
          <p:nvPr/>
        </p:nvSpPr>
        <p:spPr bwMode="auto">
          <a:xfrm>
            <a:off x="3797300" y="2085975"/>
            <a:ext cx="6667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·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4594" name="TextBox 51"/>
          <p:cNvSpPr txBox="1">
            <a:spLocks noChangeArrowheads="1"/>
          </p:cNvSpPr>
          <p:nvPr/>
        </p:nvSpPr>
        <p:spPr bwMode="auto">
          <a:xfrm>
            <a:off x="4138613" y="1773238"/>
            <a:ext cx="91916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11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4595" name="TextBox 52"/>
          <p:cNvSpPr txBox="1">
            <a:spLocks noChangeArrowheads="1"/>
          </p:cNvSpPr>
          <p:nvPr/>
        </p:nvSpPr>
        <p:spPr bwMode="auto">
          <a:xfrm>
            <a:off x="4337050" y="2349500"/>
            <a:ext cx="9715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5</a:t>
            </a:r>
            <a:endParaRPr lang="en-US" sz="4000" b="1">
              <a:latin typeface="Verdana" pitchFamily="34" charset="0"/>
            </a:endParaRPr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>
            <a:off x="4281488" y="2459038"/>
            <a:ext cx="682625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97" name="TextBox 55"/>
          <p:cNvSpPr txBox="1">
            <a:spLocks noChangeArrowheads="1"/>
          </p:cNvSpPr>
          <p:nvPr/>
        </p:nvSpPr>
        <p:spPr bwMode="auto">
          <a:xfrm>
            <a:off x="4840288" y="2062163"/>
            <a:ext cx="8112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=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4598" name="TextBox 56"/>
          <p:cNvSpPr txBox="1">
            <a:spLocks noChangeArrowheads="1"/>
          </p:cNvSpPr>
          <p:nvPr/>
        </p:nvSpPr>
        <p:spPr bwMode="auto">
          <a:xfrm>
            <a:off x="5184775" y="1773238"/>
            <a:ext cx="17113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451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4599" name="TextBox 57"/>
          <p:cNvSpPr txBox="1">
            <a:spLocks noChangeArrowheads="1"/>
          </p:cNvSpPr>
          <p:nvPr/>
        </p:nvSpPr>
        <p:spPr bwMode="auto">
          <a:xfrm>
            <a:off x="5580063" y="2349500"/>
            <a:ext cx="97313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60</a:t>
            </a:r>
            <a:endParaRPr lang="en-US" sz="4000" b="1">
              <a:latin typeface="Verdana" pitchFamily="34" charset="0"/>
            </a:endParaRPr>
          </a:p>
        </p:txBody>
      </p:sp>
      <p:cxnSp>
        <p:nvCxnSpPr>
          <p:cNvPr id="59" name="Прямая соединительная линия 58"/>
          <p:cNvCxnSpPr/>
          <p:nvPr/>
        </p:nvCxnSpPr>
        <p:spPr>
          <a:xfrm>
            <a:off x="5472113" y="2459038"/>
            <a:ext cx="1133475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601" name="TextBox 65"/>
          <p:cNvSpPr txBox="1">
            <a:spLocks noChangeArrowheads="1"/>
          </p:cNvSpPr>
          <p:nvPr/>
        </p:nvSpPr>
        <p:spPr bwMode="auto">
          <a:xfrm>
            <a:off x="6477000" y="2062163"/>
            <a:ext cx="8112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=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4602" name="TextBox 66"/>
          <p:cNvSpPr txBox="1">
            <a:spLocks noChangeArrowheads="1"/>
          </p:cNvSpPr>
          <p:nvPr/>
        </p:nvSpPr>
        <p:spPr bwMode="auto">
          <a:xfrm>
            <a:off x="7056438" y="1773238"/>
            <a:ext cx="17113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31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4603" name="TextBox 67"/>
          <p:cNvSpPr txBox="1">
            <a:spLocks noChangeArrowheads="1"/>
          </p:cNvSpPr>
          <p:nvPr/>
        </p:nvSpPr>
        <p:spPr bwMode="auto">
          <a:xfrm>
            <a:off x="7451725" y="2349500"/>
            <a:ext cx="9731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60</a:t>
            </a:r>
            <a:endParaRPr lang="en-US" sz="4000" b="1">
              <a:latin typeface="Verdana" pitchFamily="34" charset="0"/>
            </a:endParaRPr>
          </a:p>
        </p:txBody>
      </p:sp>
      <p:cxnSp>
        <p:nvCxnSpPr>
          <p:cNvPr id="69" name="Прямая соединительная линия 68"/>
          <p:cNvCxnSpPr/>
          <p:nvPr/>
        </p:nvCxnSpPr>
        <p:spPr>
          <a:xfrm>
            <a:off x="7542213" y="2459038"/>
            <a:ext cx="738187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605" name="TextBox 69"/>
          <p:cNvSpPr txBox="1">
            <a:spLocks noChangeArrowheads="1"/>
          </p:cNvSpPr>
          <p:nvPr/>
        </p:nvSpPr>
        <p:spPr bwMode="auto">
          <a:xfrm>
            <a:off x="7104063" y="2109788"/>
            <a:ext cx="34766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7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4606" name="TextBox 71"/>
          <p:cNvSpPr txBox="1">
            <a:spLocks noChangeArrowheads="1"/>
          </p:cNvSpPr>
          <p:nvPr/>
        </p:nvSpPr>
        <p:spPr bwMode="auto">
          <a:xfrm>
            <a:off x="250825" y="3178175"/>
            <a:ext cx="8642350" cy="43021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</a:rPr>
              <a:t>Пример 2</a:t>
            </a:r>
          </a:p>
        </p:txBody>
      </p:sp>
      <p:sp>
        <p:nvSpPr>
          <p:cNvPr id="24607" name="TextBox 72"/>
          <p:cNvSpPr txBox="1">
            <a:spLocks noChangeArrowheads="1"/>
          </p:cNvSpPr>
          <p:nvPr/>
        </p:nvSpPr>
        <p:spPr bwMode="auto">
          <a:xfrm>
            <a:off x="468313" y="3729038"/>
            <a:ext cx="8112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5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4608" name="TextBox 73"/>
          <p:cNvSpPr txBox="1">
            <a:spLocks noChangeArrowheads="1"/>
          </p:cNvSpPr>
          <p:nvPr/>
        </p:nvSpPr>
        <p:spPr bwMode="auto">
          <a:xfrm>
            <a:off x="611188" y="4305300"/>
            <a:ext cx="97313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6</a:t>
            </a:r>
            <a:endParaRPr lang="en-US" sz="4000" b="1">
              <a:latin typeface="Verdana" pitchFamily="34" charset="0"/>
            </a:endParaRPr>
          </a:p>
        </p:txBody>
      </p:sp>
      <p:cxnSp>
        <p:nvCxnSpPr>
          <p:cNvPr id="75" name="Прямая соединительная линия 74"/>
          <p:cNvCxnSpPr/>
          <p:nvPr/>
        </p:nvCxnSpPr>
        <p:spPr>
          <a:xfrm>
            <a:off x="685800" y="4414838"/>
            <a:ext cx="43180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610" name="TextBox 75"/>
          <p:cNvSpPr txBox="1">
            <a:spLocks noChangeArrowheads="1"/>
          </p:cNvSpPr>
          <p:nvPr/>
        </p:nvSpPr>
        <p:spPr bwMode="auto">
          <a:xfrm>
            <a:off x="179388" y="4029075"/>
            <a:ext cx="55403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1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4611" name="TextBox 81"/>
          <p:cNvSpPr txBox="1">
            <a:spLocks noChangeArrowheads="1"/>
          </p:cNvSpPr>
          <p:nvPr/>
        </p:nvSpPr>
        <p:spPr bwMode="auto">
          <a:xfrm>
            <a:off x="1331913" y="4017963"/>
            <a:ext cx="811212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=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4612" name="TextBox 82"/>
          <p:cNvSpPr txBox="1">
            <a:spLocks noChangeArrowheads="1"/>
          </p:cNvSpPr>
          <p:nvPr/>
        </p:nvSpPr>
        <p:spPr bwMode="auto">
          <a:xfrm>
            <a:off x="2016125" y="3716338"/>
            <a:ext cx="9715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11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4613" name="TextBox 83"/>
          <p:cNvSpPr txBox="1">
            <a:spLocks noChangeArrowheads="1"/>
          </p:cNvSpPr>
          <p:nvPr/>
        </p:nvSpPr>
        <p:spPr bwMode="auto">
          <a:xfrm>
            <a:off x="2232025" y="4292600"/>
            <a:ext cx="9715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6</a:t>
            </a:r>
            <a:endParaRPr lang="en-US" sz="4000" b="1">
              <a:latin typeface="Verdana" pitchFamily="34" charset="0"/>
            </a:endParaRPr>
          </a:p>
        </p:txBody>
      </p:sp>
      <p:cxnSp>
        <p:nvCxnSpPr>
          <p:cNvPr id="85" name="Прямая соединительная линия 84"/>
          <p:cNvCxnSpPr/>
          <p:nvPr/>
        </p:nvCxnSpPr>
        <p:spPr>
          <a:xfrm>
            <a:off x="2089150" y="4402138"/>
            <a:ext cx="76835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615" name="TextBox 85"/>
          <p:cNvSpPr txBox="1">
            <a:spLocks noChangeArrowheads="1"/>
          </p:cNvSpPr>
          <p:nvPr/>
        </p:nvSpPr>
        <p:spPr bwMode="auto">
          <a:xfrm>
            <a:off x="2700338" y="4029075"/>
            <a:ext cx="6667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·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4616" name="TextBox 86"/>
          <p:cNvSpPr txBox="1">
            <a:spLocks noChangeArrowheads="1"/>
          </p:cNvSpPr>
          <p:nvPr/>
        </p:nvSpPr>
        <p:spPr bwMode="auto">
          <a:xfrm>
            <a:off x="3043238" y="3716338"/>
            <a:ext cx="9175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11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4617" name="TextBox 87"/>
          <p:cNvSpPr txBox="1">
            <a:spLocks noChangeArrowheads="1"/>
          </p:cNvSpPr>
          <p:nvPr/>
        </p:nvSpPr>
        <p:spPr bwMode="auto">
          <a:xfrm>
            <a:off x="3240088" y="4292600"/>
            <a:ext cx="9715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6</a:t>
            </a:r>
            <a:endParaRPr lang="en-US" sz="4000" b="1">
              <a:latin typeface="Verdana" pitchFamily="34" charset="0"/>
            </a:endParaRPr>
          </a:p>
        </p:txBody>
      </p:sp>
      <p:cxnSp>
        <p:nvCxnSpPr>
          <p:cNvPr id="89" name="Прямая соединительная линия 88"/>
          <p:cNvCxnSpPr/>
          <p:nvPr/>
        </p:nvCxnSpPr>
        <p:spPr>
          <a:xfrm>
            <a:off x="3184525" y="4402138"/>
            <a:ext cx="684213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619" name="TextBox 89"/>
          <p:cNvSpPr txBox="1">
            <a:spLocks noChangeArrowheads="1"/>
          </p:cNvSpPr>
          <p:nvPr/>
        </p:nvSpPr>
        <p:spPr bwMode="auto">
          <a:xfrm>
            <a:off x="3708400" y="4005263"/>
            <a:ext cx="8112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=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4620" name="TextBox 90"/>
          <p:cNvSpPr txBox="1">
            <a:spLocks noChangeArrowheads="1"/>
          </p:cNvSpPr>
          <p:nvPr/>
        </p:nvSpPr>
        <p:spPr bwMode="auto">
          <a:xfrm>
            <a:off x="4051300" y="3716338"/>
            <a:ext cx="17113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121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4621" name="TextBox 91"/>
          <p:cNvSpPr txBox="1">
            <a:spLocks noChangeArrowheads="1"/>
          </p:cNvSpPr>
          <p:nvPr/>
        </p:nvSpPr>
        <p:spPr bwMode="auto">
          <a:xfrm>
            <a:off x="4448175" y="4292600"/>
            <a:ext cx="9715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36</a:t>
            </a:r>
            <a:endParaRPr lang="en-US" sz="4000" b="1">
              <a:latin typeface="Verdana" pitchFamily="34" charset="0"/>
            </a:endParaRPr>
          </a:p>
        </p:txBody>
      </p:sp>
      <p:cxnSp>
        <p:nvCxnSpPr>
          <p:cNvPr id="93" name="Прямая соединительная линия 92"/>
          <p:cNvCxnSpPr/>
          <p:nvPr/>
        </p:nvCxnSpPr>
        <p:spPr>
          <a:xfrm>
            <a:off x="4338638" y="4402138"/>
            <a:ext cx="1135062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623" name="TextBox 93"/>
          <p:cNvSpPr txBox="1">
            <a:spLocks noChangeArrowheads="1"/>
          </p:cNvSpPr>
          <p:nvPr/>
        </p:nvSpPr>
        <p:spPr bwMode="auto">
          <a:xfrm>
            <a:off x="5345113" y="4005263"/>
            <a:ext cx="8112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=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4624" name="TextBox 94"/>
          <p:cNvSpPr txBox="1">
            <a:spLocks noChangeArrowheads="1"/>
          </p:cNvSpPr>
          <p:nvPr/>
        </p:nvSpPr>
        <p:spPr bwMode="auto">
          <a:xfrm>
            <a:off x="5922963" y="3716338"/>
            <a:ext cx="17113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13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4625" name="TextBox 95"/>
          <p:cNvSpPr txBox="1">
            <a:spLocks noChangeArrowheads="1"/>
          </p:cNvSpPr>
          <p:nvPr/>
        </p:nvSpPr>
        <p:spPr bwMode="auto">
          <a:xfrm>
            <a:off x="6319838" y="4292600"/>
            <a:ext cx="9715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36</a:t>
            </a:r>
            <a:endParaRPr lang="en-US" sz="4000" b="1">
              <a:latin typeface="Verdana" pitchFamily="34" charset="0"/>
            </a:endParaRPr>
          </a:p>
        </p:txBody>
      </p:sp>
      <p:cxnSp>
        <p:nvCxnSpPr>
          <p:cNvPr id="97" name="Прямая соединительная линия 96"/>
          <p:cNvCxnSpPr/>
          <p:nvPr/>
        </p:nvCxnSpPr>
        <p:spPr>
          <a:xfrm>
            <a:off x="6410325" y="4402138"/>
            <a:ext cx="73660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627" name="TextBox 97"/>
          <p:cNvSpPr txBox="1">
            <a:spLocks noChangeArrowheads="1"/>
          </p:cNvSpPr>
          <p:nvPr/>
        </p:nvSpPr>
        <p:spPr bwMode="auto">
          <a:xfrm>
            <a:off x="5970588" y="4052888"/>
            <a:ext cx="3492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3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4628" name="TextBox 98"/>
          <p:cNvSpPr txBox="1">
            <a:spLocks noChangeArrowheads="1"/>
          </p:cNvSpPr>
          <p:nvPr/>
        </p:nvSpPr>
        <p:spPr bwMode="auto">
          <a:xfrm>
            <a:off x="250825" y="5121275"/>
            <a:ext cx="8642350" cy="43021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</a:rPr>
              <a:t>Пример 3</a:t>
            </a:r>
          </a:p>
        </p:txBody>
      </p:sp>
      <p:sp>
        <p:nvSpPr>
          <p:cNvPr id="24629" name="TextBox 99"/>
          <p:cNvSpPr txBox="1">
            <a:spLocks noChangeArrowheads="1"/>
          </p:cNvSpPr>
          <p:nvPr/>
        </p:nvSpPr>
        <p:spPr bwMode="auto">
          <a:xfrm>
            <a:off x="611188" y="5565775"/>
            <a:ext cx="8112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5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4630" name="TextBox 100"/>
          <p:cNvSpPr txBox="1">
            <a:spLocks noChangeArrowheads="1"/>
          </p:cNvSpPr>
          <p:nvPr/>
        </p:nvSpPr>
        <p:spPr bwMode="auto">
          <a:xfrm>
            <a:off x="558800" y="6142038"/>
            <a:ext cx="9731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17</a:t>
            </a:r>
            <a:endParaRPr lang="en-US" sz="4000" b="1">
              <a:latin typeface="Verdana" pitchFamily="34" charset="0"/>
            </a:endParaRPr>
          </a:p>
        </p:txBody>
      </p:sp>
      <p:cxnSp>
        <p:nvCxnSpPr>
          <p:cNvPr id="102" name="Прямая соединительная линия 101"/>
          <p:cNvCxnSpPr/>
          <p:nvPr/>
        </p:nvCxnSpPr>
        <p:spPr>
          <a:xfrm>
            <a:off x="612775" y="6249988"/>
            <a:ext cx="76835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632" name="TextBox 102"/>
          <p:cNvSpPr txBox="1">
            <a:spLocks noChangeArrowheads="1"/>
          </p:cNvSpPr>
          <p:nvPr/>
        </p:nvSpPr>
        <p:spPr bwMode="auto">
          <a:xfrm>
            <a:off x="107950" y="5865813"/>
            <a:ext cx="5524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3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4633" name="TextBox 103"/>
          <p:cNvSpPr txBox="1">
            <a:spLocks noChangeArrowheads="1"/>
          </p:cNvSpPr>
          <p:nvPr/>
        </p:nvSpPr>
        <p:spPr bwMode="auto">
          <a:xfrm>
            <a:off x="1223963" y="5876925"/>
            <a:ext cx="6667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·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4634" name="TextBox 107"/>
          <p:cNvSpPr txBox="1">
            <a:spLocks noChangeArrowheads="1"/>
          </p:cNvSpPr>
          <p:nvPr/>
        </p:nvSpPr>
        <p:spPr bwMode="auto">
          <a:xfrm>
            <a:off x="1655763" y="5865813"/>
            <a:ext cx="5048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2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4635" name="TextBox 108"/>
          <p:cNvSpPr txBox="1">
            <a:spLocks noChangeArrowheads="1"/>
          </p:cNvSpPr>
          <p:nvPr/>
        </p:nvSpPr>
        <p:spPr bwMode="auto">
          <a:xfrm>
            <a:off x="1960563" y="5853113"/>
            <a:ext cx="8112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=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127" name="Дуга 126"/>
          <p:cNvSpPr/>
          <p:nvPr/>
        </p:nvSpPr>
        <p:spPr>
          <a:xfrm rot="10800000">
            <a:off x="250825" y="3917950"/>
            <a:ext cx="341313" cy="950913"/>
          </a:xfrm>
          <a:prstGeom prst="arc">
            <a:avLst>
              <a:gd name="adj1" fmla="val 16200000"/>
              <a:gd name="adj2" fmla="val 5424553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8" name="Дуга 127"/>
          <p:cNvSpPr/>
          <p:nvPr/>
        </p:nvSpPr>
        <p:spPr>
          <a:xfrm>
            <a:off x="935038" y="3917950"/>
            <a:ext cx="341312" cy="950913"/>
          </a:xfrm>
          <a:prstGeom prst="arc">
            <a:avLst>
              <a:gd name="adj1" fmla="val 16200000"/>
              <a:gd name="adj2" fmla="val 5424553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4638" name="TextBox 128"/>
          <p:cNvSpPr txBox="1">
            <a:spLocks noChangeArrowheads="1"/>
          </p:cNvSpPr>
          <p:nvPr/>
        </p:nvSpPr>
        <p:spPr bwMode="auto">
          <a:xfrm>
            <a:off x="900113" y="3716338"/>
            <a:ext cx="9715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latin typeface="Verdana" pitchFamily="34" charset="0"/>
              </a:rPr>
              <a:t>2</a:t>
            </a:r>
            <a:endParaRPr lang="en-US" sz="2000" b="1">
              <a:latin typeface="Verdana" pitchFamily="34" charset="0"/>
            </a:endParaRPr>
          </a:p>
        </p:txBody>
      </p:sp>
      <p:sp>
        <p:nvSpPr>
          <p:cNvPr id="130" name="Дуга 129"/>
          <p:cNvSpPr/>
          <p:nvPr/>
        </p:nvSpPr>
        <p:spPr>
          <a:xfrm rot="10800000">
            <a:off x="2611438" y="5732463"/>
            <a:ext cx="339725" cy="952500"/>
          </a:xfrm>
          <a:prstGeom prst="arc">
            <a:avLst>
              <a:gd name="adj1" fmla="val 16200000"/>
              <a:gd name="adj2" fmla="val 5424553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1" name="Дуга 130"/>
          <p:cNvSpPr/>
          <p:nvPr/>
        </p:nvSpPr>
        <p:spPr>
          <a:xfrm>
            <a:off x="4284663" y="5732463"/>
            <a:ext cx="339725" cy="952500"/>
          </a:xfrm>
          <a:prstGeom prst="arc">
            <a:avLst>
              <a:gd name="adj1" fmla="val 16200000"/>
              <a:gd name="adj2" fmla="val 5424553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4641" name="TextBox 131"/>
          <p:cNvSpPr txBox="1">
            <a:spLocks noChangeArrowheads="1"/>
          </p:cNvSpPr>
          <p:nvPr/>
        </p:nvSpPr>
        <p:spPr bwMode="auto">
          <a:xfrm>
            <a:off x="3687763" y="5553075"/>
            <a:ext cx="8112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5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4642" name="TextBox 132"/>
          <p:cNvSpPr txBox="1">
            <a:spLocks noChangeArrowheads="1"/>
          </p:cNvSpPr>
          <p:nvPr/>
        </p:nvSpPr>
        <p:spPr bwMode="auto">
          <a:xfrm>
            <a:off x="3635375" y="6129338"/>
            <a:ext cx="9731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17</a:t>
            </a:r>
            <a:endParaRPr lang="en-US" sz="4000" b="1">
              <a:latin typeface="Verdana" pitchFamily="34" charset="0"/>
            </a:endParaRPr>
          </a:p>
        </p:txBody>
      </p:sp>
      <p:cxnSp>
        <p:nvCxnSpPr>
          <p:cNvPr id="134" name="Прямая соединительная линия 133"/>
          <p:cNvCxnSpPr/>
          <p:nvPr/>
        </p:nvCxnSpPr>
        <p:spPr>
          <a:xfrm>
            <a:off x="3689350" y="6238875"/>
            <a:ext cx="76835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644" name="TextBox 134"/>
          <p:cNvSpPr txBox="1">
            <a:spLocks noChangeArrowheads="1"/>
          </p:cNvSpPr>
          <p:nvPr/>
        </p:nvSpPr>
        <p:spPr bwMode="auto">
          <a:xfrm>
            <a:off x="2679700" y="5853113"/>
            <a:ext cx="5540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3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4645" name="TextBox 135"/>
          <p:cNvSpPr txBox="1">
            <a:spLocks noChangeArrowheads="1"/>
          </p:cNvSpPr>
          <p:nvPr/>
        </p:nvSpPr>
        <p:spPr bwMode="auto">
          <a:xfrm>
            <a:off x="3095625" y="5865813"/>
            <a:ext cx="668338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+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4646" name="TextBox 136"/>
          <p:cNvSpPr txBox="1">
            <a:spLocks noChangeArrowheads="1"/>
          </p:cNvSpPr>
          <p:nvPr/>
        </p:nvSpPr>
        <p:spPr bwMode="auto">
          <a:xfrm>
            <a:off x="4427538" y="5876925"/>
            <a:ext cx="6667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·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4647" name="TextBox 137"/>
          <p:cNvSpPr txBox="1">
            <a:spLocks noChangeArrowheads="1"/>
          </p:cNvSpPr>
          <p:nvPr/>
        </p:nvSpPr>
        <p:spPr bwMode="auto">
          <a:xfrm>
            <a:off x="4787900" y="5876925"/>
            <a:ext cx="5048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2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4648" name="TextBox 140"/>
          <p:cNvSpPr txBox="1">
            <a:spLocks noChangeArrowheads="1"/>
          </p:cNvSpPr>
          <p:nvPr/>
        </p:nvSpPr>
        <p:spPr bwMode="auto">
          <a:xfrm>
            <a:off x="6481763" y="5553075"/>
            <a:ext cx="9334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10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4649" name="TextBox 141"/>
          <p:cNvSpPr txBox="1">
            <a:spLocks noChangeArrowheads="1"/>
          </p:cNvSpPr>
          <p:nvPr/>
        </p:nvSpPr>
        <p:spPr bwMode="auto">
          <a:xfrm>
            <a:off x="6516688" y="6129338"/>
            <a:ext cx="9715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17</a:t>
            </a:r>
            <a:endParaRPr lang="en-US" sz="4000" b="1">
              <a:latin typeface="Verdana" pitchFamily="34" charset="0"/>
            </a:endParaRPr>
          </a:p>
        </p:txBody>
      </p:sp>
      <p:cxnSp>
        <p:nvCxnSpPr>
          <p:cNvPr id="143" name="Прямая соединительная линия 142"/>
          <p:cNvCxnSpPr/>
          <p:nvPr/>
        </p:nvCxnSpPr>
        <p:spPr>
          <a:xfrm>
            <a:off x="6570663" y="6238875"/>
            <a:ext cx="76835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651" name="TextBox 143"/>
          <p:cNvSpPr txBox="1">
            <a:spLocks noChangeArrowheads="1"/>
          </p:cNvSpPr>
          <p:nvPr/>
        </p:nvSpPr>
        <p:spPr bwMode="auto">
          <a:xfrm>
            <a:off x="5632450" y="5853113"/>
            <a:ext cx="5540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6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4652" name="TextBox 144"/>
          <p:cNvSpPr txBox="1">
            <a:spLocks noChangeArrowheads="1"/>
          </p:cNvSpPr>
          <p:nvPr/>
        </p:nvSpPr>
        <p:spPr bwMode="auto">
          <a:xfrm>
            <a:off x="5976938" y="5865813"/>
            <a:ext cx="66675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+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4653" name="TextBox 147"/>
          <p:cNvSpPr txBox="1">
            <a:spLocks noChangeArrowheads="1"/>
          </p:cNvSpPr>
          <p:nvPr/>
        </p:nvSpPr>
        <p:spPr bwMode="auto">
          <a:xfrm>
            <a:off x="5056188" y="5853113"/>
            <a:ext cx="8112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=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4654" name="TextBox 148"/>
          <p:cNvSpPr txBox="1">
            <a:spLocks noChangeArrowheads="1"/>
          </p:cNvSpPr>
          <p:nvPr/>
        </p:nvSpPr>
        <p:spPr bwMode="auto">
          <a:xfrm>
            <a:off x="7216775" y="5853113"/>
            <a:ext cx="8112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=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4655" name="TextBox 149"/>
          <p:cNvSpPr txBox="1">
            <a:spLocks noChangeArrowheads="1"/>
          </p:cNvSpPr>
          <p:nvPr/>
        </p:nvSpPr>
        <p:spPr bwMode="auto">
          <a:xfrm>
            <a:off x="8172450" y="5553075"/>
            <a:ext cx="9334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10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4656" name="TextBox 150"/>
          <p:cNvSpPr txBox="1">
            <a:spLocks noChangeArrowheads="1"/>
          </p:cNvSpPr>
          <p:nvPr/>
        </p:nvSpPr>
        <p:spPr bwMode="auto">
          <a:xfrm>
            <a:off x="8207375" y="6129338"/>
            <a:ext cx="9715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17</a:t>
            </a:r>
            <a:endParaRPr lang="en-US" sz="4000" b="1">
              <a:latin typeface="Verdana" pitchFamily="34" charset="0"/>
            </a:endParaRPr>
          </a:p>
        </p:txBody>
      </p:sp>
      <p:cxnSp>
        <p:nvCxnSpPr>
          <p:cNvPr id="152" name="Прямая соединительная линия 151"/>
          <p:cNvCxnSpPr/>
          <p:nvPr/>
        </p:nvCxnSpPr>
        <p:spPr>
          <a:xfrm>
            <a:off x="8261350" y="6238875"/>
            <a:ext cx="76835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658" name="TextBox 152"/>
          <p:cNvSpPr txBox="1">
            <a:spLocks noChangeArrowheads="1"/>
          </p:cNvSpPr>
          <p:nvPr/>
        </p:nvSpPr>
        <p:spPr bwMode="auto">
          <a:xfrm>
            <a:off x="7793038" y="5853113"/>
            <a:ext cx="55403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6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4659" name="TextBox 104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Умножение и деление дробей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2" name="TextBox 8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Деление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смешанных  дробей</a:t>
            </a:r>
          </a:p>
        </p:txBody>
      </p:sp>
      <p:sp>
        <p:nvSpPr>
          <p:cNvPr id="25603" name="TextBox 14"/>
          <p:cNvSpPr txBox="1">
            <a:spLocks noChangeArrowheads="1"/>
          </p:cNvSpPr>
          <p:nvPr/>
        </p:nvSpPr>
        <p:spPr bwMode="auto">
          <a:xfrm>
            <a:off x="250825" y="1268413"/>
            <a:ext cx="8642350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</a:rPr>
              <a:t>Пример 1</a:t>
            </a:r>
          </a:p>
        </p:txBody>
      </p:sp>
      <p:sp>
        <p:nvSpPr>
          <p:cNvPr id="25604" name="TextBox 7"/>
          <p:cNvSpPr txBox="1">
            <a:spLocks noChangeArrowheads="1"/>
          </p:cNvSpPr>
          <p:nvPr/>
        </p:nvSpPr>
        <p:spPr bwMode="auto">
          <a:xfrm>
            <a:off x="412750" y="1785938"/>
            <a:ext cx="8112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1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5605" name="TextBox 9"/>
          <p:cNvSpPr txBox="1">
            <a:spLocks noChangeArrowheads="1"/>
          </p:cNvSpPr>
          <p:nvPr/>
        </p:nvSpPr>
        <p:spPr bwMode="auto">
          <a:xfrm>
            <a:off x="558800" y="2362200"/>
            <a:ext cx="9731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2</a:t>
            </a:r>
            <a:endParaRPr lang="en-US" sz="4000" b="1">
              <a:latin typeface="Verdana" pitchFamily="34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612775" y="2471738"/>
            <a:ext cx="384175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07" name="TextBox 11"/>
          <p:cNvSpPr txBox="1">
            <a:spLocks noChangeArrowheads="1"/>
          </p:cNvSpPr>
          <p:nvPr/>
        </p:nvSpPr>
        <p:spPr bwMode="auto">
          <a:xfrm>
            <a:off x="107950" y="2085975"/>
            <a:ext cx="5524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3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5608" name="TextBox 12"/>
          <p:cNvSpPr txBox="1">
            <a:spLocks noChangeArrowheads="1"/>
          </p:cNvSpPr>
          <p:nvPr/>
        </p:nvSpPr>
        <p:spPr bwMode="auto">
          <a:xfrm>
            <a:off x="844550" y="2060575"/>
            <a:ext cx="6667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b="1">
                <a:latin typeface="Verdana" pitchFamily="34" charset="0"/>
              </a:rPr>
              <a:t>:</a:t>
            </a:r>
          </a:p>
        </p:txBody>
      </p:sp>
      <p:sp>
        <p:nvSpPr>
          <p:cNvPr id="25609" name="TextBox 13"/>
          <p:cNvSpPr txBox="1">
            <a:spLocks noChangeArrowheads="1"/>
          </p:cNvSpPr>
          <p:nvPr/>
        </p:nvSpPr>
        <p:spPr bwMode="auto">
          <a:xfrm>
            <a:off x="1493838" y="1785938"/>
            <a:ext cx="91916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1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5610" name="TextBox 15"/>
          <p:cNvSpPr txBox="1">
            <a:spLocks noChangeArrowheads="1"/>
          </p:cNvSpPr>
          <p:nvPr/>
        </p:nvSpPr>
        <p:spPr bwMode="auto">
          <a:xfrm>
            <a:off x="1692275" y="2362200"/>
            <a:ext cx="9715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5</a:t>
            </a:r>
            <a:endParaRPr lang="en-US" sz="4000" b="1">
              <a:latin typeface="Verdana" pitchFamily="34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1744663" y="2471738"/>
            <a:ext cx="433387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12" name="TextBox 17"/>
          <p:cNvSpPr txBox="1">
            <a:spLocks noChangeArrowheads="1"/>
          </p:cNvSpPr>
          <p:nvPr/>
        </p:nvSpPr>
        <p:spPr bwMode="auto">
          <a:xfrm>
            <a:off x="1239838" y="2085975"/>
            <a:ext cx="5048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2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5613" name="TextBox 18"/>
          <p:cNvSpPr txBox="1">
            <a:spLocks noChangeArrowheads="1"/>
          </p:cNvSpPr>
          <p:nvPr/>
        </p:nvSpPr>
        <p:spPr bwMode="auto">
          <a:xfrm>
            <a:off x="2051050" y="2074863"/>
            <a:ext cx="8128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=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5614" name="TextBox 46"/>
          <p:cNvSpPr txBox="1">
            <a:spLocks noChangeArrowheads="1"/>
          </p:cNvSpPr>
          <p:nvPr/>
        </p:nvSpPr>
        <p:spPr bwMode="auto">
          <a:xfrm>
            <a:off x="2484438" y="1773238"/>
            <a:ext cx="9715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b="1">
                <a:latin typeface="Verdana" pitchFamily="34" charset="0"/>
              </a:rPr>
              <a:t>7</a:t>
            </a:r>
          </a:p>
        </p:txBody>
      </p:sp>
      <p:sp>
        <p:nvSpPr>
          <p:cNvPr id="25615" name="TextBox 47"/>
          <p:cNvSpPr txBox="1">
            <a:spLocks noChangeArrowheads="1"/>
          </p:cNvSpPr>
          <p:nvPr/>
        </p:nvSpPr>
        <p:spPr bwMode="auto">
          <a:xfrm>
            <a:off x="2663825" y="2349500"/>
            <a:ext cx="9731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latin typeface="Verdana" pitchFamily="34" charset="0"/>
              </a:rPr>
              <a:t>2</a:t>
            </a:r>
          </a:p>
        </p:txBody>
      </p:sp>
      <p:cxnSp>
        <p:nvCxnSpPr>
          <p:cNvPr id="49" name="Прямая соединительная линия 48"/>
          <p:cNvCxnSpPr/>
          <p:nvPr/>
        </p:nvCxnSpPr>
        <p:spPr>
          <a:xfrm>
            <a:off x="2717800" y="2459038"/>
            <a:ext cx="41275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17" name="TextBox 51"/>
          <p:cNvSpPr txBox="1">
            <a:spLocks noChangeArrowheads="1"/>
          </p:cNvSpPr>
          <p:nvPr/>
        </p:nvSpPr>
        <p:spPr bwMode="auto">
          <a:xfrm>
            <a:off x="3259138" y="1773238"/>
            <a:ext cx="9175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11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5618" name="TextBox 52"/>
          <p:cNvSpPr txBox="1">
            <a:spLocks noChangeArrowheads="1"/>
          </p:cNvSpPr>
          <p:nvPr/>
        </p:nvSpPr>
        <p:spPr bwMode="auto">
          <a:xfrm>
            <a:off x="3455988" y="2349500"/>
            <a:ext cx="9715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5</a:t>
            </a:r>
            <a:endParaRPr lang="en-US" sz="4000" b="1">
              <a:latin typeface="Verdana" pitchFamily="34" charset="0"/>
            </a:endParaRPr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>
            <a:off x="3400425" y="2459038"/>
            <a:ext cx="684213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20" name="TextBox 71"/>
          <p:cNvSpPr txBox="1">
            <a:spLocks noChangeArrowheads="1"/>
          </p:cNvSpPr>
          <p:nvPr/>
        </p:nvSpPr>
        <p:spPr bwMode="auto">
          <a:xfrm>
            <a:off x="250825" y="3178175"/>
            <a:ext cx="8642350" cy="43021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</a:rPr>
              <a:t>Пример 2</a:t>
            </a:r>
          </a:p>
        </p:txBody>
      </p:sp>
      <p:sp>
        <p:nvSpPr>
          <p:cNvPr id="25621" name="TextBox 104"/>
          <p:cNvSpPr txBox="1">
            <a:spLocks noChangeArrowheads="1"/>
          </p:cNvSpPr>
          <p:nvPr/>
        </p:nvSpPr>
        <p:spPr bwMode="auto">
          <a:xfrm>
            <a:off x="2932113" y="2060575"/>
            <a:ext cx="66833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b="1">
                <a:latin typeface="Verdana" pitchFamily="34" charset="0"/>
              </a:rPr>
              <a:t>:</a:t>
            </a:r>
          </a:p>
        </p:txBody>
      </p:sp>
      <p:sp>
        <p:nvSpPr>
          <p:cNvPr id="25622" name="TextBox 105"/>
          <p:cNvSpPr txBox="1">
            <a:spLocks noChangeArrowheads="1"/>
          </p:cNvSpPr>
          <p:nvPr/>
        </p:nvSpPr>
        <p:spPr bwMode="auto">
          <a:xfrm>
            <a:off x="3924300" y="2085975"/>
            <a:ext cx="811213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=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5623" name="TextBox 106"/>
          <p:cNvSpPr txBox="1">
            <a:spLocks noChangeArrowheads="1"/>
          </p:cNvSpPr>
          <p:nvPr/>
        </p:nvSpPr>
        <p:spPr bwMode="auto">
          <a:xfrm>
            <a:off x="4356100" y="1784350"/>
            <a:ext cx="9715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b="1">
                <a:latin typeface="Verdana" pitchFamily="34" charset="0"/>
              </a:rPr>
              <a:t>7</a:t>
            </a:r>
          </a:p>
        </p:txBody>
      </p:sp>
      <p:sp>
        <p:nvSpPr>
          <p:cNvPr id="25624" name="TextBox 109"/>
          <p:cNvSpPr txBox="1">
            <a:spLocks noChangeArrowheads="1"/>
          </p:cNvSpPr>
          <p:nvPr/>
        </p:nvSpPr>
        <p:spPr bwMode="auto">
          <a:xfrm>
            <a:off x="4537075" y="2360613"/>
            <a:ext cx="9715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latin typeface="Verdana" pitchFamily="34" charset="0"/>
              </a:rPr>
              <a:t>2</a:t>
            </a:r>
          </a:p>
        </p:txBody>
      </p:sp>
      <p:cxnSp>
        <p:nvCxnSpPr>
          <p:cNvPr id="111" name="Прямая соединительная линия 110"/>
          <p:cNvCxnSpPr/>
          <p:nvPr/>
        </p:nvCxnSpPr>
        <p:spPr>
          <a:xfrm>
            <a:off x="4591050" y="2470150"/>
            <a:ext cx="411163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26" name="TextBox 111"/>
          <p:cNvSpPr txBox="1">
            <a:spLocks noChangeArrowheads="1"/>
          </p:cNvSpPr>
          <p:nvPr/>
        </p:nvSpPr>
        <p:spPr bwMode="auto">
          <a:xfrm>
            <a:off x="5130800" y="1784350"/>
            <a:ext cx="91916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b="1">
                <a:latin typeface="Verdana" pitchFamily="34" charset="0"/>
              </a:rPr>
              <a:t>5</a:t>
            </a:r>
          </a:p>
        </p:txBody>
      </p:sp>
      <p:sp>
        <p:nvSpPr>
          <p:cNvPr id="25627" name="TextBox 112"/>
          <p:cNvSpPr txBox="1">
            <a:spLocks noChangeArrowheads="1"/>
          </p:cNvSpPr>
          <p:nvPr/>
        </p:nvSpPr>
        <p:spPr bwMode="auto">
          <a:xfrm>
            <a:off x="5184775" y="2360613"/>
            <a:ext cx="9715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latin typeface="Verdana" pitchFamily="34" charset="0"/>
              </a:rPr>
              <a:t>11</a:t>
            </a:r>
          </a:p>
        </p:txBody>
      </p:sp>
      <p:cxnSp>
        <p:nvCxnSpPr>
          <p:cNvPr id="114" name="Прямая соединительная линия 113"/>
          <p:cNvCxnSpPr/>
          <p:nvPr/>
        </p:nvCxnSpPr>
        <p:spPr>
          <a:xfrm>
            <a:off x="5272088" y="2470150"/>
            <a:ext cx="684212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29" name="TextBox 114"/>
          <p:cNvSpPr txBox="1">
            <a:spLocks noChangeArrowheads="1"/>
          </p:cNvSpPr>
          <p:nvPr/>
        </p:nvSpPr>
        <p:spPr bwMode="auto">
          <a:xfrm>
            <a:off x="4805363" y="2071688"/>
            <a:ext cx="6667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·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5630" name="TextBox 115"/>
          <p:cNvSpPr txBox="1">
            <a:spLocks noChangeArrowheads="1"/>
          </p:cNvSpPr>
          <p:nvPr/>
        </p:nvSpPr>
        <p:spPr bwMode="auto">
          <a:xfrm>
            <a:off x="6408738" y="1773238"/>
            <a:ext cx="9715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b="1">
                <a:latin typeface="Verdana" pitchFamily="34" charset="0"/>
              </a:rPr>
              <a:t>35</a:t>
            </a:r>
          </a:p>
        </p:txBody>
      </p:sp>
      <p:sp>
        <p:nvSpPr>
          <p:cNvPr id="25631" name="TextBox 116"/>
          <p:cNvSpPr txBox="1">
            <a:spLocks noChangeArrowheads="1"/>
          </p:cNvSpPr>
          <p:nvPr/>
        </p:nvSpPr>
        <p:spPr bwMode="auto">
          <a:xfrm>
            <a:off x="6443663" y="2349500"/>
            <a:ext cx="97313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latin typeface="Verdana" pitchFamily="34" charset="0"/>
              </a:rPr>
              <a:t>22</a:t>
            </a:r>
          </a:p>
        </p:txBody>
      </p:sp>
      <p:cxnSp>
        <p:nvCxnSpPr>
          <p:cNvPr id="121" name="Прямая соединительная линия 120"/>
          <p:cNvCxnSpPr/>
          <p:nvPr/>
        </p:nvCxnSpPr>
        <p:spPr>
          <a:xfrm>
            <a:off x="6551613" y="2457450"/>
            <a:ext cx="684212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33" name="TextBox 122"/>
          <p:cNvSpPr txBox="1">
            <a:spLocks noChangeArrowheads="1"/>
          </p:cNvSpPr>
          <p:nvPr/>
        </p:nvSpPr>
        <p:spPr bwMode="auto">
          <a:xfrm>
            <a:off x="5832475" y="2097088"/>
            <a:ext cx="8112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=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5634" name="TextBox 123"/>
          <p:cNvSpPr txBox="1">
            <a:spLocks noChangeArrowheads="1"/>
          </p:cNvSpPr>
          <p:nvPr/>
        </p:nvSpPr>
        <p:spPr bwMode="auto">
          <a:xfrm>
            <a:off x="7108825" y="2097088"/>
            <a:ext cx="8112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=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5635" name="TextBox 124"/>
          <p:cNvSpPr txBox="1">
            <a:spLocks noChangeArrowheads="1"/>
          </p:cNvSpPr>
          <p:nvPr/>
        </p:nvSpPr>
        <p:spPr bwMode="auto">
          <a:xfrm>
            <a:off x="7559675" y="1808163"/>
            <a:ext cx="17129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13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5636" name="TextBox 125"/>
          <p:cNvSpPr txBox="1">
            <a:spLocks noChangeArrowheads="1"/>
          </p:cNvSpPr>
          <p:nvPr/>
        </p:nvSpPr>
        <p:spPr bwMode="auto">
          <a:xfrm>
            <a:off x="7956550" y="2384425"/>
            <a:ext cx="9715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latin typeface="Verdana" pitchFamily="34" charset="0"/>
              </a:rPr>
              <a:t>22</a:t>
            </a:r>
          </a:p>
        </p:txBody>
      </p:sp>
      <p:cxnSp>
        <p:nvCxnSpPr>
          <p:cNvPr id="139" name="Прямая соединительная линия 138"/>
          <p:cNvCxnSpPr/>
          <p:nvPr/>
        </p:nvCxnSpPr>
        <p:spPr>
          <a:xfrm>
            <a:off x="8047038" y="2493963"/>
            <a:ext cx="738187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38" name="TextBox 139"/>
          <p:cNvSpPr txBox="1">
            <a:spLocks noChangeArrowheads="1"/>
          </p:cNvSpPr>
          <p:nvPr/>
        </p:nvSpPr>
        <p:spPr bwMode="auto">
          <a:xfrm>
            <a:off x="7696200" y="2144713"/>
            <a:ext cx="3492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b="1">
                <a:latin typeface="Verdana" pitchFamily="34" charset="0"/>
              </a:rPr>
              <a:t>1</a:t>
            </a:r>
          </a:p>
        </p:txBody>
      </p:sp>
      <p:sp>
        <p:nvSpPr>
          <p:cNvPr id="25639" name="TextBox 145"/>
          <p:cNvSpPr txBox="1">
            <a:spLocks noChangeArrowheads="1"/>
          </p:cNvSpPr>
          <p:nvPr/>
        </p:nvSpPr>
        <p:spPr bwMode="auto">
          <a:xfrm>
            <a:off x="611188" y="3657600"/>
            <a:ext cx="8112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5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5640" name="TextBox 146"/>
          <p:cNvSpPr txBox="1">
            <a:spLocks noChangeArrowheads="1"/>
          </p:cNvSpPr>
          <p:nvPr/>
        </p:nvSpPr>
        <p:spPr bwMode="auto">
          <a:xfrm>
            <a:off x="558800" y="4233863"/>
            <a:ext cx="9731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latin typeface="Verdana" pitchFamily="34" charset="0"/>
              </a:rPr>
              <a:t>12</a:t>
            </a:r>
          </a:p>
        </p:txBody>
      </p:sp>
      <p:cxnSp>
        <p:nvCxnSpPr>
          <p:cNvPr id="154" name="Прямая соединительная линия 153"/>
          <p:cNvCxnSpPr/>
          <p:nvPr/>
        </p:nvCxnSpPr>
        <p:spPr>
          <a:xfrm>
            <a:off x="612775" y="4341813"/>
            <a:ext cx="76835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42" name="TextBox 154"/>
          <p:cNvSpPr txBox="1">
            <a:spLocks noChangeArrowheads="1"/>
          </p:cNvSpPr>
          <p:nvPr/>
        </p:nvSpPr>
        <p:spPr bwMode="auto">
          <a:xfrm>
            <a:off x="107950" y="3957638"/>
            <a:ext cx="5524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3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5643" name="TextBox 155"/>
          <p:cNvSpPr txBox="1">
            <a:spLocks noChangeArrowheads="1"/>
          </p:cNvSpPr>
          <p:nvPr/>
        </p:nvSpPr>
        <p:spPr bwMode="auto">
          <a:xfrm>
            <a:off x="1223963" y="3910013"/>
            <a:ext cx="66675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b="1">
                <a:latin typeface="Verdana" pitchFamily="34" charset="0"/>
              </a:rPr>
              <a:t>:</a:t>
            </a:r>
          </a:p>
        </p:txBody>
      </p:sp>
      <p:sp>
        <p:nvSpPr>
          <p:cNvPr id="25644" name="TextBox 156"/>
          <p:cNvSpPr txBox="1">
            <a:spLocks noChangeArrowheads="1"/>
          </p:cNvSpPr>
          <p:nvPr/>
        </p:nvSpPr>
        <p:spPr bwMode="auto">
          <a:xfrm>
            <a:off x="1655763" y="3957638"/>
            <a:ext cx="5048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latin typeface="Verdana" pitchFamily="34" charset="0"/>
              </a:rPr>
              <a:t>3</a:t>
            </a:r>
          </a:p>
        </p:txBody>
      </p:sp>
      <p:sp>
        <p:nvSpPr>
          <p:cNvPr id="25645" name="TextBox 157"/>
          <p:cNvSpPr txBox="1">
            <a:spLocks noChangeArrowheads="1"/>
          </p:cNvSpPr>
          <p:nvPr/>
        </p:nvSpPr>
        <p:spPr bwMode="auto">
          <a:xfrm>
            <a:off x="1960563" y="3944938"/>
            <a:ext cx="8112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=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159" name="Дуга 158"/>
          <p:cNvSpPr/>
          <p:nvPr/>
        </p:nvSpPr>
        <p:spPr>
          <a:xfrm rot="10800000">
            <a:off x="2611438" y="3824288"/>
            <a:ext cx="339725" cy="952500"/>
          </a:xfrm>
          <a:prstGeom prst="arc">
            <a:avLst>
              <a:gd name="adj1" fmla="val 16200000"/>
              <a:gd name="adj2" fmla="val 5424553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0" name="Дуга 159"/>
          <p:cNvSpPr/>
          <p:nvPr/>
        </p:nvSpPr>
        <p:spPr>
          <a:xfrm>
            <a:off x="4284663" y="3824288"/>
            <a:ext cx="339725" cy="952500"/>
          </a:xfrm>
          <a:prstGeom prst="arc">
            <a:avLst>
              <a:gd name="adj1" fmla="val 16200000"/>
              <a:gd name="adj2" fmla="val 5424553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5648" name="TextBox 160"/>
          <p:cNvSpPr txBox="1">
            <a:spLocks noChangeArrowheads="1"/>
          </p:cNvSpPr>
          <p:nvPr/>
        </p:nvSpPr>
        <p:spPr bwMode="auto">
          <a:xfrm>
            <a:off x="3687763" y="3644900"/>
            <a:ext cx="8112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5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5649" name="TextBox 161"/>
          <p:cNvSpPr txBox="1">
            <a:spLocks noChangeArrowheads="1"/>
          </p:cNvSpPr>
          <p:nvPr/>
        </p:nvSpPr>
        <p:spPr bwMode="auto">
          <a:xfrm>
            <a:off x="3635375" y="4221163"/>
            <a:ext cx="9731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12</a:t>
            </a:r>
            <a:endParaRPr lang="en-US" sz="4000" b="1">
              <a:latin typeface="Verdana" pitchFamily="34" charset="0"/>
            </a:endParaRPr>
          </a:p>
        </p:txBody>
      </p:sp>
      <p:cxnSp>
        <p:nvCxnSpPr>
          <p:cNvPr id="163" name="Прямая соединительная линия 162"/>
          <p:cNvCxnSpPr/>
          <p:nvPr/>
        </p:nvCxnSpPr>
        <p:spPr>
          <a:xfrm>
            <a:off x="3689350" y="4330700"/>
            <a:ext cx="76835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51" name="TextBox 163"/>
          <p:cNvSpPr txBox="1">
            <a:spLocks noChangeArrowheads="1"/>
          </p:cNvSpPr>
          <p:nvPr/>
        </p:nvSpPr>
        <p:spPr bwMode="auto">
          <a:xfrm>
            <a:off x="2679700" y="3944938"/>
            <a:ext cx="5540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3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5652" name="TextBox 164"/>
          <p:cNvSpPr txBox="1">
            <a:spLocks noChangeArrowheads="1"/>
          </p:cNvSpPr>
          <p:nvPr/>
        </p:nvSpPr>
        <p:spPr bwMode="auto">
          <a:xfrm>
            <a:off x="3095625" y="3957638"/>
            <a:ext cx="668338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+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5653" name="TextBox 165"/>
          <p:cNvSpPr txBox="1">
            <a:spLocks noChangeArrowheads="1"/>
          </p:cNvSpPr>
          <p:nvPr/>
        </p:nvSpPr>
        <p:spPr bwMode="auto">
          <a:xfrm>
            <a:off x="4427538" y="3968750"/>
            <a:ext cx="6667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·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5654" name="TextBox 172"/>
          <p:cNvSpPr txBox="1">
            <a:spLocks noChangeArrowheads="1"/>
          </p:cNvSpPr>
          <p:nvPr/>
        </p:nvSpPr>
        <p:spPr bwMode="auto">
          <a:xfrm>
            <a:off x="5184775" y="3944938"/>
            <a:ext cx="8112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=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5655" name="TextBox 178"/>
          <p:cNvSpPr txBox="1">
            <a:spLocks noChangeArrowheads="1"/>
          </p:cNvSpPr>
          <p:nvPr/>
        </p:nvSpPr>
        <p:spPr bwMode="auto">
          <a:xfrm>
            <a:off x="4672013" y="3657600"/>
            <a:ext cx="8112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1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5656" name="TextBox 179"/>
          <p:cNvSpPr txBox="1">
            <a:spLocks noChangeArrowheads="1"/>
          </p:cNvSpPr>
          <p:nvPr/>
        </p:nvSpPr>
        <p:spPr bwMode="auto">
          <a:xfrm>
            <a:off x="4824413" y="4233863"/>
            <a:ext cx="50323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3</a:t>
            </a:r>
            <a:endParaRPr lang="en-US" sz="4000" b="1">
              <a:latin typeface="Verdana" pitchFamily="34" charset="0"/>
            </a:endParaRPr>
          </a:p>
        </p:txBody>
      </p:sp>
      <p:cxnSp>
        <p:nvCxnSpPr>
          <p:cNvPr id="181" name="Прямая соединительная линия 180"/>
          <p:cNvCxnSpPr/>
          <p:nvPr/>
        </p:nvCxnSpPr>
        <p:spPr>
          <a:xfrm>
            <a:off x="4878388" y="4341813"/>
            <a:ext cx="43180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58" name="TextBox 182"/>
          <p:cNvSpPr txBox="1">
            <a:spLocks noChangeArrowheads="1"/>
          </p:cNvSpPr>
          <p:nvPr/>
        </p:nvSpPr>
        <p:spPr bwMode="auto">
          <a:xfrm>
            <a:off x="0" y="5097463"/>
            <a:ext cx="8112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=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5659" name="TextBox 185"/>
          <p:cNvSpPr txBox="1">
            <a:spLocks noChangeArrowheads="1"/>
          </p:cNvSpPr>
          <p:nvPr/>
        </p:nvSpPr>
        <p:spPr bwMode="auto">
          <a:xfrm>
            <a:off x="2357438" y="4797425"/>
            <a:ext cx="8112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5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5660" name="TextBox 186"/>
          <p:cNvSpPr txBox="1">
            <a:spLocks noChangeArrowheads="1"/>
          </p:cNvSpPr>
          <p:nvPr/>
        </p:nvSpPr>
        <p:spPr bwMode="auto">
          <a:xfrm>
            <a:off x="2305050" y="5373688"/>
            <a:ext cx="9715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12</a:t>
            </a:r>
            <a:endParaRPr lang="en-US" sz="4000" b="1">
              <a:latin typeface="Verdana" pitchFamily="34" charset="0"/>
            </a:endParaRPr>
          </a:p>
        </p:txBody>
      </p:sp>
      <p:cxnSp>
        <p:nvCxnSpPr>
          <p:cNvPr id="188" name="Прямая соединительная линия 187"/>
          <p:cNvCxnSpPr/>
          <p:nvPr/>
        </p:nvCxnSpPr>
        <p:spPr>
          <a:xfrm>
            <a:off x="2359025" y="5481638"/>
            <a:ext cx="76835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62" name="TextBox 188"/>
          <p:cNvSpPr txBox="1">
            <a:spLocks noChangeArrowheads="1"/>
          </p:cNvSpPr>
          <p:nvPr/>
        </p:nvSpPr>
        <p:spPr bwMode="auto">
          <a:xfrm>
            <a:off x="719138" y="5097463"/>
            <a:ext cx="55403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3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5663" name="TextBox 189"/>
          <p:cNvSpPr txBox="1">
            <a:spLocks noChangeArrowheads="1"/>
          </p:cNvSpPr>
          <p:nvPr/>
        </p:nvSpPr>
        <p:spPr bwMode="auto">
          <a:xfrm>
            <a:off x="1765300" y="5108575"/>
            <a:ext cx="6667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+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5664" name="TextBox 190"/>
          <p:cNvSpPr txBox="1">
            <a:spLocks noChangeArrowheads="1"/>
          </p:cNvSpPr>
          <p:nvPr/>
        </p:nvSpPr>
        <p:spPr bwMode="auto">
          <a:xfrm>
            <a:off x="2933700" y="5121275"/>
            <a:ext cx="6683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·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5665" name="TextBox 191"/>
          <p:cNvSpPr txBox="1">
            <a:spLocks noChangeArrowheads="1"/>
          </p:cNvSpPr>
          <p:nvPr/>
        </p:nvSpPr>
        <p:spPr bwMode="auto">
          <a:xfrm>
            <a:off x="3724275" y="5097463"/>
            <a:ext cx="8112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=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5666" name="TextBox 192"/>
          <p:cNvSpPr txBox="1">
            <a:spLocks noChangeArrowheads="1"/>
          </p:cNvSpPr>
          <p:nvPr/>
        </p:nvSpPr>
        <p:spPr bwMode="auto">
          <a:xfrm>
            <a:off x="3211513" y="4810125"/>
            <a:ext cx="812800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1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5667" name="TextBox 193"/>
          <p:cNvSpPr txBox="1">
            <a:spLocks noChangeArrowheads="1"/>
          </p:cNvSpPr>
          <p:nvPr/>
        </p:nvSpPr>
        <p:spPr bwMode="auto">
          <a:xfrm>
            <a:off x="3363913" y="5384800"/>
            <a:ext cx="5048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3</a:t>
            </a:r>
            <a:endParaRPr lang="en-US" sz="4000" b="1">
              <a:latin typeface="Verdana" pitchFamily="34" charset="0"/>
            </a:endParaRPr>
          </a:p>
        </p:txBody>
      </p:sp>
      <p:cxnSp>
        <p:nvCxnSpPr>
          <p:cNvPr id="195" name="Прямая соединительная линия 194"/>
          <p:cNvCxnSpPr/>
          <p:nvPr/>
        </p:nvCxnSpPr>
        <p:spPr>
          <a:xfrm>
            <a:off x="3417888" y="5494338"/>
            <a:ext cx="433387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69" name="TextBox 195"/>
          <p:cNvSpPr txBox="1">
            <a:spLocks noChangeArrowheads="1"/>
          </p:cNvSpPr>
          <p:nvPr/>
        </p:nvSpPr>
        <p:spPr bwMode="auto">
          <a:xfrm>
            <a:off x="1187450" y="4797425"/>
            <a:ext cx="8112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1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5670" name="TextBox 196"/>
          <p:cNvSpPr txBox="1">
            <a:spLocks noChangeArrowheads="1"/>
          </p:cNvSpPr>
          <p:nvPr/>
        </p:nvSpPr>
        <p:spPr bwMode="auto">
          <a:xfrm>
            <a:off x="1339850" y="5373688"/>
            <a:ext cx="5048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3</a:t>
            </a:r>
            <a:endParaRPr lang="en-US" sz="4000" b="1">
              <a:latin typeface="Verdana" pitchFamily="34" charset="0"/>
            </a:endParaRPr>
          </a:p>
        </p:txBody>
      </p:sp>
      <p:cxnSp>
        <p:nvCxnSpPr>
          <p:cNvPr id="198" name="Прямая соединительная линия 197"/>
          <p:cNvCxnSpPr/>
          <p:nvPr/>
        </p:nvCxnSpPr>
        <p:spPr>
          <a:xfrm>
            <a:off x="1393825" y="5481638"/>
            <a:ext cx="43180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72" name="TextBox 198"/>
          <p:cNvSpPr txBox="1">
            <a:spLocks noChangeArrowheads="1"/>
          </p:cNvSpPr>
          <p:nvPr/>
        </p:nvSpPr>
        <p:spPr bwMode="auto">
          <a:xfrm>
            <a:off x="915988" y="5097463"/>
            <a:ext cx="66833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·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5673" name="TextBox 200"/>
          <p:cNvSpPr txBox="1">
            <a:spLocks noChangeArrowheads="1"/>
          </p:cNvSpPr>
          <p:nvPr/>
        </p:nvSpPr>
        <p:spPr bwMode="auto">
          <a:xfrm>
            <a:off x="5162550" y="4797425"/>
            <a:ext cx="8112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5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5674" name="TextBox 201"/>
          <p:cNvSpPr txBox="1">
            <a:spLocks noChangeArrowheads="1"/>
          </p:cNvSpPr>
          <p:nvPr/>
        </p:nvSpPr>
        <p:spPr bwMode="auto">
          <a:xfrm>
            <a:off x="5110163" y="5373688"/>
            <a:ext cx="97313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36</a:t>
            </a:r>
            <a:endParaRPr lang="en-US" sz="4000" b="1">
              <a:latin typeface="Verdana" pitchFamily="34" charset="0"/>
            </a:endParaRPr>
          </a:p>
        </p:txBody>
      </p:sp>
      <p:cxnSp>
        <p:nvCxnSpPr>
          <p:cNvPr id="203" name="Прямая соединительная линия 202"/>
          <p:cNvCxnSpPr/>
          <p:nvPr/>
        </p:nvCxnSpPr>
        <p:spPr>
          <a:xfrm>
            <a:off x="5164138" y="5481638"/>
            <a:ext cx="76835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76" name="TextBox 203"/>
          <p:cNvSpPr txBox="1">
            <a:spLocks noChangeArrowheads="1"/>
          </p:cNvSpPr>
          <p:nvPr/>
        </p:nvSpPr>
        <p:spPr bwMode="auto">
          <a:xfrm>
            <a:off x="4284663" y="5097463"/>
            <a:ext cx="5524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1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5677" name="TextBox 204"/>
          <p:cNvSpPr txBox="1">
            <a:spLocks noChangeArrowheads="1"/>
          </p:cNvSpPr>
          <p:nvPr/>
        </p:nvSpPr>
        <p:spPr bwMode="auto">
          <a:xfrm>
            <a:off x="4608513" y="5108575"/>
            <a:ext cx="6667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+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5678" name="TextBox 206"/>
          <p:cNvSpPr txBox="1">
            <a:spLocks noChangeArrowheads="1"/>
          </p:cNvSpPr>
          <p:nvPr/>
        </p:nvSpPr>
        <p:spPr bwMode="auto">
          <a:xfrm>
            <a:off x="5795963" y="5097463"/>
            <a:ext cx="8112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=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5679" name="TextBox 214"/>
          <p:cNvSpPr txBox="1">
            <a:spLocks noChangeArrowheads="1"/>
          </p:cNvSpPr>
          <p:nvPr/>
        </p:nvSpPr>
        <p:spPr bwMode="auto">
          <a:xfrm>
            <a:off x="6748463" y="4797425"/>
            <a:ext cx="8112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Verdana" pitchFamily="34" charset="0"/>
              </a:rPr>
              <a:t>5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5680" name="TextBox 215"/>
          <p:cNvSpPr txBox="1">
            <a:spLocks noChangeArrowheads="1"/>
          </p:cNvSpPr>
          <p:nvPr/>
        </p:nvSpPr>
        <p:spPr bwMode="auto">
          <a:xfrm>
            <a:off x="6696075" y="5373688"/>
            <a:ext cx="9715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36</a:t>
            </a:r>
            <a:endParaRPr lang="en-US" sz="4000" b="1">
              <a:latin typeface="Verdana" pitchFamily="34" charset="0"/>
            </a:endParaRPr>
          </a:p>
        </p:txBody>
      </p:sp>
      <p:cxnSp>
        <p:nvCxnSpPr>
          <p:cNvPr id="217" name="Прямая соединительная линия 216"/>
          <p:cNvCxnSpPr/>
          <p:nvPr/>
        </p:nvCxnSpPr>
        <p:spPr>
          <a:xfrm>
            <a:off x="6750050" y="5481638"/>
            <a:ext cx="76835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82" name="TextBox 217"/>
          <p:cNvSpPr txBox="1">
            <a:spLocks noChangeArrowheads="1"/>
          </p:cNvSpPr>
          <p:nvPr/>
        </p:nvSpPr>
        <p:spPr bwMode="auto">
          <a:xfrm>
            <a:off x="6302375" y="5097463"/>
            <a:ext cx="5524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1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5683" name="TextBox 84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Умножение и деление дробей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132138" y="7938"/>
            <a:ext cx="6011862" cy="900112"/>
          </a:xfrm>
          <a:prstGeom prst="snip2DiagRect">
            <a:avLst>
              <a:gd name="adj1" fmla="val 18127"/>
              <a:gd name="adj2" fmla="val 0"/>
            </a:avLst>
          </a:prstGeom>
          <a:solidFill>
            <a:schemeClr val="bg1">
              <a:alpha val="90000"/>
            </a:schemeClr>
          </a:solidFill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ПРОВЕРЬТЕ СЕБЯ</a:t>
            </a:r>
          </a:p>
        </p:txBody>
      </p:sp>
      <p:sp>
        <p:nvSpPr>
          <p:cNvPr id="26626" name="TextBox 13"/>
          <p:cNvSpPr txBox="1">
            <a:spLocks noChangeArrowheads="1"/>
          </p:cNvSpPr>
          <p:nvPr/>
        </p:nvSpPr>
        <p:spPr bwMode="auto">
          <a:xfrm>
            <a:off x="250825" y="1268413"/>
            <a:ext cx="8640763" cy="4270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b="1">
                <a:latin typeface="Verdana" pitchFamily="34" charset="0"/>
              </a:rPr>
              <a:t>Выполните следующие задания:</a:t>
            </a:r>
            <a:endParaRPr lang="en-US" sz="2200" b="1">
              <a:latin typeface="Verdan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7938"/>
            <a:ext cx="3132138" cy="900112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Делимость.</a:t>
            </a:r>
          </a:p>
          <a:p>
            <a:pPr algn="ctr">
              <a:defRPr/>
            </a:pP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Свойства делимости</a:t>
            </a:r>
          </a:p>
        </p:txBody>
      </p:sp>
      <p:pic>
        <p:nvPicPr>
          <p:cNvPr id="26628" name="Рисунок 1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9" name="TextBox 1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ПРОВЕРЬТЕ СЕБЯ</a:t>
            </a:r>
          </a:p>
        </p:txBody>
      </p:sp>
      <p:sp>
        <p:nvSpPr>
          <p:cNvPr id="26630" name="TextBox 38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Умножение и деление дробей</a:t>
            </a:r>
          </a:p>
        </p:txBody>
      </p:sp>
      <p:sp>
        <p:nvSpPr>
          <p:cNvPr id="26631" name="TextBox 14"/>
          <p:cNvSpPr txBox="1">
            <a:spLocks noChangeArrowheads="1"/>
          </p:cNvSpPr>
          <p:nvPr/>
        </p:nvSpPr>
        <p:spPr bwMode="auto">
          <a:xfrm>
            <a:off x="250825" y="1744663"/>
            <a:ext cx="8640763" cy="11080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2200">
              <a:latin typeface="Verdana" pitchFamily="34" charset="0"/>
            </a:endParaRPr>
          </a:p>
          <a:p>
            <a:r>
              <a:rPr lang="ru-RU" sz="2200">
                <a:latin typeface="Verdana" pitchFamily="34" charset="0"/>
              </a:rPr>
              <a:t>Умножьте и разделите дробь         на число </a:t>
            </a:r>
            <a:r>
              <a:rPr lang="en-US" sz="2200">
                <a:latin typeface="Verdana" pitchFamily="34" charset="0"/>
              </a:rPr>
              <a:t>3</a:t>
            </a:r>
            <a:r>
              <a:rPr lang="ru-RU" sz="2200">
                <a:latin typeface="Verdana" pitchFamily="34" charset="0"/>
              </a:rPr>
              <a:t>.</a:t>
            </a:r>
          </a:p>
          <a:p>
            <a:endParaRPr lang="ru-RU" sz="2200">
              <a:latin typeface="Verdana" pitchFamily="34" charset="0"/>
            </a:endParaRPr>
          </a:p>
        </p:txBody>
      </p:sp>
      <p:sp>
        <p:nvSpPr>
          <p:cNvPr id="26632" name="TextBox 68"/>
          <p:cNvSpPr txBox="1">
            <a:spLocks noChangeArrowheads="1"/>
          </p:cNvSpPr>
          <p:nvPr/>
        </p:nvSpPr>
        <p:spPr bwMode="auto">
          <a:xfrm>
            <a:off x="4608513" y="1641475"/>
            <a:ext cx="5048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latin typeface="Verdana" pitchFamily="34" charset="0"/>
              </a:rPr>
              <a:t>6</a:t>
            </a:r>
          </a:p>
        </p:txBody>
      </p:sp>
      <p:sp>
        <p:nvSpPr>
          <p:cNvPr id="26633" name="TextBox 69"/>
          <p:cNvSpPr txBox="1">
            <a:spLocks noChangeArrowheads="1"/>
          </p:cNvSpPr>
          <p:nvPr/>
        </p:nvSpPr>
        <p:spPr bwMode="auto">
          <a:xfrm>
            <a:off x="4608513" y="2217738"/>
            <a:ext cx="1171575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latin typeface="Verdana" pitchFamily="34" charset="0"/>
              </a:rPr>
              <a:t>7</a:t>
            </a:r>
          </a:p>
        </p:txBody>
      </p:sp>
      <p:cxnSp>
        <p:nvCxnSpPr>
          <p:cNvPr id="71" name="Прямая соединительная линия 70"/>
          <p:cNvCxnSpPr/>
          <p:nvPr/>
        </p:nvCxnSpPr>
        <p:spPr>
          <a:xfrm>
            <a:off x="4681538" y="2325688"/>
            <a:ext cx="43180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35" name="TextBox 14"/>
          <p:cNvSpPr txBox="1">
            <a:spLocks noChangeArrowheads="1"/>
          </p:cNvSpPr>
          <p:nvPr/>
        </p:nvSpPr>
        <p:spPr bwMode="auto">
          <a:xfrm>
            <a:off x="250825" y="2897188"/>
            <a:ext cx="8640763" cy="11080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2200">
              <a:latin typeface="Verdana" pitchFamily="34" charset="0"/>
            </a:endParaRPr>
          </a:p>
          <a:p>
            <a:r>
              <a:rPr lang="ru-RU" sz="2200">
                <a:latin typeface="Verdana" pitchFamily="34" charset="0"/>
              </a:rPr>
              <a:t>Найдите произведение дробей       и       .</a:t>
            </a:r>
          </a:p>
          <a:p>
            <a:endParaRPr lang="ru-RU" sz="2200">
              <a:latin typeface="Verdana" pitchFamily="34" charset="0"/>
            </a:endParaRPr>
          </a:p>
        </p:txBody>
      </p:sp>
      <p:sp>
        <p:nvSpPr>
          <p:cNvPr id="26636" name="TextBox 72"/>
          <p:cNvSpPr txBox="1">
            <a:spLocks noChangeArrowheads="1"/>
          </p:cNvSpPr>
          <p:nvPr/>
        </p:nvSpPr>
        <p:spPr bwMode="auto">
          <a:xfrm>
            <a:off x="4895850" y="2792413"/>
            <a:ext cx="15128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latin typeface="Verdana" pitchFamily="34" charset="0"/>
              </a:rPr>
              <a:t>2</a:t>
            </a:r>
          </a:p>
        </p:txBody>
      </p:sp>
      <p:sp>
        <p:nvSpPr>
          <p:cNvPr id="26637" name="TextBox 73"/>
          <p:cNvSpPr txBox="1">
            <a:spLocks noChangeArrowheads="1"/>
          </p:cNvSpPr>
          <p:nvPr/>
        </p:nvSpPr>
        <p:spPr bwMode="auto">
          <a:xfrm>
            <a:off x="4897438" y="3368675"/>
            <a:ext cx="116998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latin typeface="Verdana" pitchFamily="34" charset="0"/>
              </a:rPr>
              <a:t>5</a:t>
            </a:r>
          </a:p>
        </p:txBody>
      </p:sp>
      <p:cxnSp>
        <p:nvCxnSpPr>
          <p:cNvPr id="75" name="Прямая соединительная линия 74"/>
          <p:cNvCxnSpPr/>
          <p:nvPr/>
        </p:nvCxnSpPr>
        <p:spPr>
          <a:xfrm>
            <a:off x="4968875" y="3478213"/>
            <a:ext cx="43180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39" name="TextBox 125"/>
          <p:cNvSpPr txBox="1">
            <a:spLocks noChangeArrowheads="1"/>
          </p:cNvSpPr>
          <p:nvPr/>
        </p:nvSpPr>
        <p:spPr bwMode="auto">
          <a:xfrm>
            <a:off x="5832475" y="2792413"/>
            <a:ext cx="15113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latin typeface="Verdana" pitchFamily="34" charset="0"/>
              </a:rPr>
              <a:t>7</a:t>
            </a:r>
          </a:p>
        </p:txBody>
      </p:sp>
      <p:sp>
        <p:nvSpPr>
          <p:cNvPr id="26640" name="TextBox 126"/>
          <p:cNvSpPr txBox="1">
            <a:spLocks noChangeArrowheads="1"/>
          </p:cNvSpPr>
          <p:nvPr/>
        </p:nvSpPr>
        <p:spPr bwMode="auto">
          <a:xfrm>
            <a:off x="5832475" y="3368675"/>
            <a:ext cx="11699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latin typeface="Verdana" pitchFamily="34" charset="0"/>
              </a:rPr>
              <a:t>9</a:t>
            </a:r>
          </a:p>
        </p:txBody>
      </p:sp>
      <p:cxnSp>
        <p:nvCxnSpPr>
          <p:cNvPr id="128" name="Прямая соединительная линия 127"/>
          <p:cNvCxnSpPr/>
          <p:nvPr/>
        </p:nvCxnSpPr>
        <p:spPr>
          <a:xfrm>
            <a:off x="5867400" y="3478213"/>
            <a:ext cx="43180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42" name="TextBox 14"/>
          <p:cNvSpPr txBox="1">
            <a:spLocks noChangeArrowheads="1"/>
          </p:cNvSpPr>
          <p:nvPr/>
        </p:nvSpPr>
        <p:spPr bwMode="auto">
          <a:xfrm>
            <a:off x="250825" y="4037013"/>
            <a:ext cx="8640763" cy="11080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2200">
              <a:latin typeface="Verdana" pitchFamily="34" charset="0"/>
            </a:endParaRPr>
          </a:p>
          <a:p>
            <a:r>
              <a:rPr lang="ru-RU" sz="2200">
                <a:latin typeface="Verdana" pitchFamily="34" charset="0"/>
              </a:rPr>
              <a:t>Разделите дробь       на дробь           .</a:t>
            </a:r>
          </a:p>
          <a:p>
            <a:endParaRPr lang="ru-RU" sz="2200">
              <a:latin typeface="Verdana" pitchFamily="34" charset="0"/>
            </a:endParaRPr>
          </a:p>
        </p:txBody>
      </p:sp>
      <p:sp>
        <p:nvSpPr>
          <p:cNvPr id="26643" name="TextBox 129"/>
          <p:cNvSpPr txBox="1">
            <a:spLocks noChangeArrowheads="1"/>
          </p:cNvSpPr>
          <p:nvPr/>
        </p:nvSpPr>
        <p:spPr bwMode="auto">
          <a:xfrm>
            <a:off x="2843213" y="3933825"/>
            <a:ext cx="1512887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latin typeface="Verdana" pitchFamily="34" charset="0"/>
              </a:rPr>
              <a:t>3</a:t>
            </a:r>
          </a:p>
        </p:txBody>
      </p:sp>
      <p:sp>
        <p:nvSpPr>
          <p:cNvPr id="26644" name="TextBox 130"/>
          <p:cNvSpPr txBox="1">
            <a:spLocks noChangeArrowheads="1"/>
          </p:cNvSpPr>
          <p:nvPr/>
        </p:nvSpPr>
        <p:spPr bwMode="auto">
          <a:xfrm>
            <a:off x="2844800" y="4508500"/>
            <a:ext cx="11715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latin typeface="Verdana" pitchFamily="34" charset="0"/>
              </a:rPr>
              <a:t>7</a:t>
            </a:r>
          </a:p>
        </p:txBody>
      </p:sp>
      <p:cxnSp>
        <p:nvCxnSpPr>
          <p:cNvPr id="132" name="Прямая соединительная линия 131"/>
          <p:cNvCxnSpPr/>
          <p:nvPr/>
        </p:nvCxnSpPr>
        <p:spPr>
          <a:xfrm>
            <a:off x="2917825" y="4618038"/>
            <a:ext cx="430213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46" name="TextBox 132"/>
          <p:cNvSpPr txBox="1">
            <a:spLocks noChangeArrowheads="1"/>
          </p:cNvSpPr>
          <p:nvPr/>
        </p:nvSpPr>
        <p:spPr bwMode="auto">
          <a:xfrm>
            <a:off x="5040313" y="3933825"/>
            <a:ext cx="1511300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latin typeface="Verdana" pitchFamily="34" charset="0"/>
              </a:rPr>
              <a:t>3</a:t>
            </a:r>
          </a:p>
        </p:txBody>
      </p:sp>
      <p:sp>
        <p:nvSpPr>
          <p:cNvPr id="26647" name="TextBox 133"/>
          <p:cNvSpPr txBox="1">
            <a:spLocks noChangeArrowheads="1"/>
          </p:cNvSpPr>
          <p:nvPr/>
        </p:nvSpPr>
        <p:spPr bwMode="auto">
          <a:xfrm>
            <a:off x="4859338" y="4508500"/>
            <a:ext cx="11715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latin typeface="Verdana" pitchFamily="34" charset="0"/>
              </a:rPr>
              <a:t>14</a:t>
            </a:r>
          </a:p>
        </p:txBody>
      </p:sp>
      <p:cxnSp>
        <p:nvCxnSpPr>
          <p:cNvPr id="135" name="Прямая соединительная линия 134"/>
          <p:cNvCxnSpPr/>
          <p:nvPr/>
        </p:nvCxnSpPr>
        <p:spPr>
          <a:xfrm>
            <a:off x="4895850" y="4618038"/>
            <a:ext cx="86360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49" name="TextBox 14"/>
          <p:cNvSpPr txBox="1">
            <a:spLocks noChangeArrowheads="1"/>
          </p:cNvSpPr>
          <p:nvPr/>
        </p:nvSpPr>
        <p:spPr bwMode="auto">
          <a:xfrm>
            <a:off x="250825" y="5192713"/>
            <a:ext cx="8640763" cy="1447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</a:rPr>
              <a:t>Вычислите произведение и частное смешанных дробей:</a:t>
            </a:r>
          </a:p>
          <a:p>
            <a:endParaRPr lang="ru-RU" sz="2200">
              <a:latin typeface="Verdana" pitchFamily="34" charset="0"/>
            </a:endParaRPr>
          </a:p>
          <a:p>
            <a:r>
              <a:rPr lang="ru-RU" sz="2200">
                <a:latin typeface="Verdana" pitchFamily="34" charset="0"/>
              </a:rPr>
              <a:t>           и           </a:t>
            </a:r>
            <a:r>
              <a:rPr lang="en-US" sz="2200">
                <a:latin typeface="Verdana" pitchFamily="34" charset="0"/>
              </a:rPr>
              <a:t>;</a:t>
            </a:r>
            <a:r>
              <a:rPr lang="ru-RU" sz="2200">
                <a:latin typeface="Verdana" pitchFamily="34" charset="0"/>
              </a:rPr>
              <a:t>           и           </a:t>
            </a:r>
            <a:r>
              <a:rPr lang="en-US" sz="2200">
                <a:latin typeface="Verdana" pitchFamily="34" charset="0"/>
              </a:rPr>
              <a:t>;</a:t>
            </a:r>
            <a:r>
              <a:rPr lang="ru-RU" sz="2200">
                <a:latin typeface="Verdana" pitchFamily="34" charset="0"/>
              </a:rPr>
              <a:t>           и           .</a:t>
            </a:r>
          </a:p>
          <a:p>
            <a:endParaRPr lang="ru-RU" sz="2200">
              <a:latin typeface="Verdana" pitchFamily="34" charset="0"/>
            </a:endParaRPr>
          </a:p>
        </p:txBody>
      </p:sp>
      <p:sp>
        <p:nvSpPr>
          <p:cNvPr id="26650" name="TextBox 140"/>
          <p:cNvSpPr txBox="1">
            <a:spLocks noChangeArrowheads="1"/>
          </p:cNvSpPr>
          <p:nvPr/>
        </p:nvSpPr>
        <p:spPr bwMode="auto">
          <a:xfrm>
            <a:off x="700088" y="5445125"/>
            <a:ext cx="10636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latin typeface="Verdana" pitchFamily="34" charset="0"/>
              </a:rPr>
              <a:t>1</a:t>
            </a:r>
          </a:p>
        </p:txBody>
      </p:sp>
      <p:sp>
        <p:nvSpPr>
          <p:cNvPr id="26651" name="TextBox 141"/>
          <p:cNvSpPr txBox="1">
            <a:spLocks noChangeArrowheads="1"/>
          </p:cNvSpPr>
          <p:nvPr/>
        </p:nvSpPr>
        <p:spPr bwMode="auto">
          <a:xfrm>
            <a:off x="719138" y="6021388"/>
            <a:ext cx="5318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latin typeface="Verdana" pitchFamily="34" charset="0"/>
              </a:rPr>
              <a:t>5</a:t>
            </a:r>
          </a:p>
        </p:txBody>
      </p:sp>
      <p:cxnSp>
        <p:nvCxnSpPr>
          <p:cNvPr id="143" name="Прямая соединительная линия 142"/>
          <p:cNvCxnSpPr/>
          <p:nvPr/>
        </p:nvCxnSpPr>
        <p:spPr>
          <a:xfrm>
            <a:off x="773113" y="6130925"/>
            <a:ext cx="458787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53" name="TextBox 143"/>
          <p:cNvSpPr txBox="1">
            <a:spLocks noChangeArrowheads="1"/>
          </p:cNvSpPr>
          <p:nvPr/>
        </p:nvSpPr>
        <p:spPr bwMode="auto">
          <a:xfrm>
            <a:off x="323850" y="5745163"/>
            <a:ext cx="10636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latin typeface="Verdana" pitchFamily="34" charset="0"/>
              </a:rPr>
              <a:t>3</a:t>
            </a:r>
          </a:p>
        </p:txBody>
      </p:sp>
      <p:sp>
        <p:nvSpPr>
          <p:cNvPr id="26654" name="TextBox 144"/>
          <p:cNvSpPr txBox="1">
            <a:spLocks noChangeArrowheads="1"/>
          </p:cNvSpPr>
          <p:nvPr/>
        </p:nvSpPr>
        <p:spPr bwMode="auto">
          <a:xfrm>
            <a:off x="2032000" y="5457825"/>
            <a:ext cx="10636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latin typeface="Verdana" pitchFamily="34" charset="0"/>
              </a:rPr>
              <a:t>3</a:t>
            </a:r>
          </a:p>
        </p:txBody>
      </p:sp>
      <p:sp>
        <p:nvSpPr>
          <p:cNvPr id="26655" name="TextBox 145"/>
          <p:cNvSpPr txBox="1">
            <a:spLocks noChangeArrowheads="1"/>
          </p:cNvSpPr>
          <p:nvPr/>
        </p:nvSpPr>
        <p:spPr bwMode="auto">
          <a:xfrm>
            <a:off x="2051050" y="6034088"/>
            <a:ext cx="5318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latin typeface="Verdana" pitchFamily="34" charset="0"/>
              </a:rPr>
              <a:t>4</a:t>
            </a:r>
          </a:p>
        </p:txBody>
      </p:sp>
      <p:cxnSp>
        <p:nvCxnSpPr>
          <p:cNvPr id="147" name="Прямая соединительная линия 146"/>
          <p:cNvCxnSpPr/>
          <p:nvPr/>
        </p:nvCxnSpPr>
        <p:spPr>
          <a:xfrm>
            <a:off x="2124075" y="6130925"/>
            <a:ext cx="458788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57" name="TextBox 147"/>
          <p:cNvSpPr txBox="1">
            <a:spLocks noChangeArrowheads="1"/>
          </p:cNvSpPr>
          <p:nvPr/>
        </p:nvSpPr>
        <p:spPr bwMode="auto">
          <a:xfrm>
            <a:off x="1655763" y="5757863"/>
            <a:ext cx="10636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latin typeface="Verdana" pitchFamily="34" charset="0"/>
              </a:rPr>
              <a:t>2</a:t>
            </a:r>
          </a:p>
        </p:txBody>
      </p:sp>
      <p:sp>
        <p:nvSpPr>
          <p:cNvPr id="26658" name="TextBox 148"/>
          <p:cNvSpPr txBox="1">
            <a:spLocks noChangeArrowheads="1"/>
          </p:cNvSpPr>
          <p:nvPr/>
        </p:nvSpPr>
        <p:spPr bwMode="auto">
          <a:xfrm>
            <a:off x="3219450" y="5445125"/>
            <a:ext cx="10652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latin typeface="Verdana" pitchFamily="34" charset="0"/>
              </a:rPr>
              <a:t>3</a:t>
            </a:r>
          </a:p>
        </p:txBody>
      </p:sp>
      <p:sp>
        <p:nvSpPr>
          <p:cNvPr id="26659" name="TextBox 149"/>
          <p:cNvSpPr txBox="1">
            <a:spLocks noChangeArrowheads="1"/>
          </p:cNvSpPr>
          <p:nvPr/>
        </p:nvSpPr>
        <p:spPr bwMode="auto">
          <a:xfrm>
            <a:off x="3240088" y="6021388"/>
            <a:ext cx="5302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latin typeface="Verdana" pitchFamily="34" charset="0"/>
              </a:rPr>
              <a:t>8</a:t>
            </a:r>
          </a:p>
        </p:txBody>
      </p:sp>
      <p:cxnSp>
        <p:nvCxnSpPr>
          <p:cNvPr id="151" name="Прямая соединительная линия 150"/>
          <p:cNvCxnSpPr/>
          <p:nvPr/>
        </p:nvCxnSpPr>
        <p:spPr>
          <a:xfrm>
            <a:off x="3294063" y="6130925"/>
            <a:ext cx="45720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61" name="TextBox 151"/>
          <p:cNvSpPr txBox="1">
            <a:spLocks noChangeArrowheads="1"/>
          </p:cNvSpPr>
          <p:nvPr/>
        </p:nvSpPr>
        <p:spPr bwMode="auto">
          <a:xfrm>
            <a:off x="2808288" y="5745163"/>
            <a:ext cx="10636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latin typeface="Verdana" pitchFamily="34" charset="0"/>
              </a:rPr>
              <a:t>4</a:t>
            </a:r>
          </a:p>
        </p:txBody>
      </p:sp>
      <p:sp>
        <p:nvSpPr>
          <p:cNvPr id="26662" name="TextBox 152"/>
          <p:cNvSpPr txBox="1">
            <a:spLocks noChangeArrowheads="1"/>
          </p:cNvSpPr>
          <p:nvPr/>
        </p:nvSpPr>
        <p:spPr bwMode="auto">
          <a:xfrm>
            <a:off x="4551363" y="5457825"/>
            <a:ext cx="10652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latin typeface="Verdana" pitchFamily="34" charset="0"/>
              </a:rPr>
              <a:t>4</a:t>
            </a:r>
          </a:p>
        </p:txBody>
      </p:sp>
      <p:sp>
        <p:nvSpPr>
          <p:cNvPr id="26663" name="TextBox 153"/>
          <p:cNvSpPr txBox="1">
            <a:spLocks noChangeArrowheads="1"/>
          </p:cNvSpPr>
          <p:nvPr/>
        </p:nvSpPr>
        <p:spPr bwMode="auto">
          <a:xfrm>
            <a:off x="4572000" y="6034088"/>
            <a:ext cx="5302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latin typeface="Verdana" pitchFamily="34" charset="0"/>
              </a:rPr>
              <a:t>5</a:t>
            </a:r>
          </a:p>
        </p:txBody>
      </p:sp>
      <p:cxnSp>
        <p:nvCxnSpPr>
          <p:cNvPr id="155" name="Прямая соединительная линия 154"/>
          <p:cNvCxnSpPr/>
          <p:nvPr/>
        </p:nvCxnSpPr>
        <p:spPr>
          <a:xfrm>
            <a:off x="4643438" y="6130925"/>
            <a:ext cx="458787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65" name="TextBox 155"/>
          <p:cNvSpPr txBox="1">
            <a:spLocks noChangeArrowheads="1"/>
          </p:cNvSpPr>
          <p:nvPr/>
        </p:nvSpPr>
        <p:spPr bwMode="auto">
          <a:xfrm>
            <a:off x="4176713" y="5757863"/>
            <a:ext cx="10636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latin typeface="Verdana" pitchFamily="34" charset="0"/>
              </a:rPr>
              <a:t>4</a:t>
            </a:r>
          </a:p>
        </p:txBody>
      </p:sp>
      <p:sp>
        <p:nvSpPr>
          <p:cNvPr id="26666" name="TextBox 156"/>
          <p:cNvSpPr txBox="1">
            <a:spLocks noChangeArrowheads="1"/>
          </p:cNvSpPr>
          <p:nvPr/>
        </p:nvSpPr>
        <p:spPr bwMode="auto">
          <a:xfrm>
            <a:off x="5703888" y="5445125"/>
            <a:ext cx="10636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1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6667" name="TextBox 157"/>
          <p:cNvSpPr txBox="1">
            <a:spLocks noChangeArrowheads="1"/>
          </p:cNvSpPr>
          <p:nvPr/>
        </p:nvSpPr>
        <p:spPr bwMode="auto">
          <a:xfrm>
            <a:off x="5724525" y="6021388"/>
            <a:ext cx="5302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latin typeface="Verdana" pitchFamily="34" charset="0"/>
              </a:rPr>
              <a:t>3</a:t>
            </a:r>
          </a:p>
        </p:txBody>
      </p:sp>
      <p:cxnSp>
        <p:nvCxnSpPr>
          <p:cNvPr id="159" name="Прямая соединительная линия 158"/>
          <p:cNvCxnSpPr/>
          <p:nvPr/>
        </p:nvCxnSpPr>
        <p:spPr>
          <a:xfrm>
            <a:off x="5778500" y="6130925"/>
            <a:ext cx="45720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69" name="TextBox 159"/>
          <p:cNvSpPr txBox="1">
            <a:spLocks noChangeArrowheads="1"/>
          </p:cNvSpPr>
          <p:nvPr/>
        </p:nvSpPr>
        <p:spPr bwMode="auto">
          <a:xfrm>
            <a:off x="5327650" y="5745163"/>
            <a:ext cx="10636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latin typeface="Verdana" pitchFamily="34" charset="0"/>
              </a:rPr>
              <a:t>2</a:t>
            </a:r>
          </a:p>
        </p:txBody>
      </p:sp>
      <p:sp>
        <p:nvSpPr>
          <p:cNvPr id="26670" name="TextBox 160"/>
          <p:cNvSpPr txBox="1">
            <a:spLocks noChangeArrowheads="1"/>
          </p:cNvSpPr>
          <p:nvPr/>
        </p:nvSpPr>
        <p:spPr bwMode="auto">
          <a:xfrm>
            <a:off x="7035800" y="5457825"/>
            <a:ext cx="10652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1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6671" name="TextBox 161"/>
          <p:cNvSpPr txBox="1">
            <a:spLocks noChangeArrowheads="1"/>
          </p:cNvSpPr>
          <p:nvPr/>
        </p:nvSpPr>
        <p:spPr bwMode="auto">
          <a:xfrm>
            <a:off x="7056438" y="6034088"/>
            <a:ext cx="5302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latin typeface="Verdana" pitchFamily="34" charset="0"/>
              </a:rPr>
              <a:t>2</a:t>
            </a:r>
          </a:p>
        </p:txBody>
      </p:sp>
      <p:cxnSp>
        <p:nvCxnSpPr>
          <p:cNvPr id="163" name="Прямая соединительная линия 162"/>
          <p:cNvCxnSpPr/>
          <p:nvPr/>
        </p:nvCxnSpPr>
        <p:spPr>
          <a:xfrm>
            <a:off x="7127875" y="6130925"/>
            <a:ext cx="458788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73" name="TextBox 163"/>
          <p:cNvSpPr txBox="1">
            <a:spLocks noChangeArrowheads="1"/>
          </p:cNvSpPr>
          <p:nvPr/>
        </p:nvSpPr>
        <p:spPr bwMode="auto">
          <a:xfrm>
            <a:off x="6659563" y="5757863"/>
            <a:ext cx="10652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latin typeface="Verdana" pitchFamily="34" charset="0"/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8" name="TextBox 8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Умножение дроби на натуральное число</a:t>
            </a:r>
          </a:p>
        </p:txBody>
      </p:sp>
      <p:sp>
        <p:nvSpPr>
          <p:cNvPr id="14339" name="TextBox 12"/>
          <p:cNvSpPr txBox="1">
            <a:spLocks noChangeArrowheads="1"/>
          </p:cNvSpPr>
          <p:nvPr/>
        </p:nvSpPr>
        <p:spPr bwMode="auto">
          <a:xfrm>
            <a:off x="254000" y="1254125"/>
            <a:ext cx="8640763" cy="286226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>
                <a:latin typeface="Verdana" pitchFamily="34" charset="0"/>
              </a:rPr>
              <a:t>Чтобы умножить дробь</a:t>
            </a:r>
          </a:p>
          <a:p>
            <a:pPr algn="ctr"/>
            <a:r>
              <a:rPr lang="ru-RU" sz="3000">
                <a:latin typeface="Verdana" pitchFamily="34" charset="0"/>
              </a:rPr>
              <a:t>на натуральное число,</a:t>
            </a:r>
          </a:p>
          <a:p>
            <a:pPr algn="ctr"/>
            <a:r>
              <a:rPr lang="ru-RU" sz="3000">
                <a:latin typeface="Verdana" pitchFamily="34" charset="0"/>
              </a:rPr>
              <a:t>нужно умножить</a:t>
            </a:r>
          </a:p>
          <a:p>
            <a:pPr algn="ctr"/>
            <a:r>
              <a:rPr lang="ru-RU" sz="3000">
                <a:latin typeface="Verdana" pitchFamily="34" charset="0"/>
              </a:rPr>
              <a:t>на это натуральное число</a:t>
            </a:r>
          </a:p>
          <a:p>
            <a:pPr algn="ctr"/>
            <a:r>
              <a:rPr lang="ru-RU" sz="3000">
                <a:latin typeface="Verdana" pitchFamily="34" charset="0"/>
              </a:rPr>
              <a:t>числитель дроби,</a:t>
            </a:r>
          </a:p>
          <a:p>
            <a:pPr algn="ctr"/>
            <a:r>
              <a:rPr lang="ru-RU" sz="3000">
                <a:latin typeface="Verdana" pitchFamily="34" charset="0"/>
              </a:rPr>
              <a:t>оставив знаменатель без изменений.</a:t>
            </a:r>
            <a:endParaRPr lang="en-US" sz="3000">
              <a:latin typeface="Verdana" pitchFamily="34" charset="0"/>
            </a:endParaRPr>
          </a:p>
        </p:txBody>
      </p:sp>
      <p:sp>
        <p:nvSpPr>
          <p:cNvPr id="14340" name="TextBox 39"/>
          <p:cNvSpPr txBox="1">
            <a:spLocks noChangeArrowheads="1"/>
          </p:cNvSpPr>
          <p:nvPr/>
        </p:nvSpPr>
        <p:spPr bwMode="auto">
          <a:xfrm>
            <a:off x="719138" y="4302125"/>
            <a:ext cx="1512887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solidFill>
                  <a:srgbClr val="C00000"/>
                </a:solidFill>
                <a:latin typeface="Verdana" pitchFamily="34" charset="0"/>
              </a:rPr>
              <a:t>2</a:t>
            </a:r>
            <a:endParaRPr lang="en-US" sz="8000" b="1">
              <a:solidFill>
                <a:srgbClr val="C00000"/>
              </a:solidFill>
              <a:latin typeface="Verdana" pitchFamily="34" charset="0"/>
            </a:endParaRPr>
          </a:p>
        </p:txBody>
      </p:sp>
      <p:sp>
        <p:nvSpPr>
          <p:cNvPr id="14341" name="TextBox 40"/>
          <p:cNvSpPr txBox="1">
            <a:spLocks noChangeArrowheads="1"/>
          </p:cNvSpPr>
          <p:nvPr/>
        </p:nvSpPr>
        <p:spPr bwMode="auto">
          <a:xfrm>
            <a:off x="358775" y="5381625"/>
            <a:ext cx="2017713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15</a:t>
            </a:r>
            <a:endParaRPr lang="en-US" sz="8000" b="1">
              <a:latin typeface="Verdana" pitchFamily="34" charset="0"/>
            </a:endParaRPr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>
            <a:off x="431800" y="5526088"/>
            <a:ext cx="1439863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43" name="TextBox 50"/>
          <p:cNvSpPr txBox="1">
            <a:spLocks noChangeArrowheads="1"/>
          </p:cNvSpPr>
          <p:nvPr/>
        </p:nvSpPr>
        <p:spPr bwMode="auto">
          <a:xfrm>
            <a:off x="3030538" y="4803775"/>
            <a:ext cx="117157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=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021138" y="4302125"/>
            <a:ext cx="2566987" cy="13223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ru-RU" sz="8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·</a:t>
            </a:r>
            <a:r>
              <a:rPr lang="ru-RU" sz="8000" b="1" dirty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7</a:t>
            </a:r>
            <a:endParaRPr lang="en-US" sz="8000" b="1" dirty="0">
              <a:solidFill>
                <a:schemeClr val="accent6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4345" name="TextBox 52"/>
          <p:cNvSpPr txBox="1">
            <a:spLocks noChangeArrowheads="1"/>
          </p:cNvSpPr>
          <p:nvPr/>
        </p:nvSpPr>
        <p:spPr bwMode="auto">
          <a:xfrm>
            <a:off x="4176713" y="5381625"/>
            <a:ext cx="201612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15</a:t>
            </a:r>
            <a:endParaRPr lang="en-US" sz="8000" b="1">
              <a:latin typeface="Verdana" pitchFamily="34" charset="0"/>
            </a:endParaRPr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>
            <a:off x="4092575" y="5526088"/>
            <a:ext cx="1944688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47" name="TextBox 54"/>
          <p:cNvSpPr txBox="1">
            <a:spLocks noChangeArrowheads="1"/>
          </p:cNvSpPr>
          <p:nvPr/>
        </p:nvSpPr>
        <p:spPr bwMode="auto">
          <a:xfrm>
            <a:off x="1871663" y="4803775"/>
            <a:ext cx="1512887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·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2268538" y="4849813"/>
            <a:ext cx="1511300" cy="1323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0" b="1" dirty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7</a:t>
            </a:r>
            <a:endParaRPr lang="en-US" sz="8000" b="1" dirty="0">
              <a:solidFill>
                <a:schemeClr val="accent6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4349" name="TextBox 56"/>
          <p:cNvSpPr txBox="1">
            <a:spLocks noChangeArrowheads="1"/>
          </p:cNvSpPr>
          <p:nvPr/>
        </p:nvSpPr>
        <p:spPr bwMode="auto">
          <a:xfrm>
            <a:off x="6065838" y="4814888"/>
            <a:ext cx="1169987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=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14350" name="TextBox 57"/>
          <p:cNvSpPr txBox="1">
            <a:spLocks noChangeArrowheads="1"/>
          </p:cNvSpPr>
          <p:nvPr/>
        </p:nvSpPr>
        <p:spPr bwMode="auto">
          <a:xfrm>
            <a:off x="7081838" y="4302125"/>
            <a:ext cx="2566987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14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14351" name="TextBox 58"/>
          <p:cNvSpPr txBox="1">
            <a:spLocks noChangeArrowheads="1"/>
          </p:cNvSpPr>
          <p:nvPr/>
        </p:nvSpPr>
        <p:spPr bwMode="auto">
          <a:xfrm>
            <a:off x="7056438" y="5381625"/>
            <a:ext cx="201612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15</a:t>
            </a:r>
            <a:endParaRPr lang="en-US" sz="8000" b="1">
              <a:latin typeface="Verdana" pitchFamily="34" charset="0"/>
            </a:endParaRPr>
          </a:p>
        </p:txBody>
      </p:sp>
      <p:cxnSp>
        <p:nvCxnSpPr>
          <p:cNvPr id="60" name="Прямая соединительная линия 59"/>
          <p:cNvCxnSpPr/>
          <p:nvPr/>
        </p:nvCxnSpPr>
        <p:spPr>
          <a:xfrm>
            <a:off x="7164388" y="5526088"/>
            <a:ext cx="1547812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53" name="TextBox 18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Умножение и деление дробей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2" name="TextBox 8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Произведение дроби на 1</a:t>
            </a:r>
          </a:p>
        </p:txBody>
      </p:sp>
      <p:sp>
        <p:nvSpPr>
          <p:cNvPr id="15363" name="TextBox 39"/>
          <p:cNvSpPr txBox="1">
            <a:spLocks noChangeArrowheads="1"/>
          </p:cNvSpPr>
          <p:nvPr/>
        </p:nvSpPr>
        <p:spPr bwMode="auto">
          <a:xfrm>
            <a:off x="2339975" y="3078163"/>
            <a:ext cx="1511300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 b="1">
                <a:latin typeface="Verdana" pitchFamily="34" charset="0"/>
              </a:rPr>
              <a:t>x</a:t>
            </a:r>
          </a:p>
        </p:txBody>
      </p:sp>
      <p:sp>
        <p:nvSpPr>
          <p:cNvPr id="15364" name="TextBox 40"/>
          <p:cNvSpPr txBox="1">
            <a:spLocks noChangeArrowheads="1"/>
          </p:cNvSpPr>
          <p:nvPr/>
        </p:nvSpPr>
        <p:spPr bwMode="auto">
          <a:xfrm>
            <a:off x="2339975" y="4013200"/>
            <a:ext cx="201612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 b="1">
                <a:latin typeface="Verdana" pitchFamily="34" charset="0"/>
              </a:rPr>
              <a:t>y</a:t>
            </a:r>
          </a:p>
        </p:txBody>
      </p:sp>
      <p:sp>
        <p:nvSpPr>
          <p:cNvPr id="15365" name="TextBox 50"/>
          <p:cNvSpPr txBox="1">
            <a:spLocks noChangeArrowheads="1"/>
          </p:cNvSpPr>
          <p:nvPr/>
        </p:nvSpPr>
        <p:spPr bwMode="auto">
          <a:xfrm>
            <a:off x="4435475" y="3579813"/>
            <a:ext cx="1169988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=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15366" name="TextBox 54"/>
          <p:cNvSpPr txBox="1">
            <a:spLocks noChangeArrowheads="1"/>
          </p:cNvSpPr>
          <p:nvPr/>
        </p:nvSpPr>
        <p:spPr bwMode="auto">
          <a:xfrm>
            <a:off x="3276600" y="3579813"/>
            <a:ext cx="1511300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·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15367" name="TextBox 55"/>
          <p:cNvSpPr txBox="1">
            <a:spLocks noChangeArrowheads="1"/>
          </p:cNvSpPr>
          <p:nvPr/>
        </p:nvSpPr>
        <p:spPr bwMode="auto">
          <a:xfrm>
            <a:off x="3668713" y="3625850"/>
            <a:ext cx="15113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1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15368" name="TextBox 18"/>
          <p:cNvSpPr txBox="1">
            <a:spLocks noChangeArrowheads="1"/>
          </p:cNvSpPr>
          <p:nvPr/>
        </p:nvSpPr>
        <p:spPr bwMode="auto">
          <a:xfrm>
            <a:off x="5508625" y="3068638"/>
            <a:ext cx="15113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 b="1">
                <a:latin typeface="Verdana" pitchFamily="34" charset="0"/>
              </a:rPr>
              <a:t>x</a:t>
            </a:r>
          </a:p>
        </p:txBody>
      </p:sp>
      <p:sp>
        <p:nvSpPr>
          <p:cNvPr id="15369" name="TextBox 19"/>
          <p:cNvSpPr txBox="1">
            <a:spLocks noChangeArrowheads="1"/>
          </p:cNvSpPr>
          <p:nvPr/>
        </p:nvSpPr>
        <p:spPr bwMode="auto">
          <a:xfrm>
            <a:off x="5508625" y="4005263"/>
            <a:ext cx="201612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 b="1">
                <a:latin typeface="Verdana" pitchFamily="34" charset="0"/>
              </a:rPr>
              <a:t>y</a:t>
            </a: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5400675" y="4292600"/>
            <a:ext cx="1044575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2232025" y="4292600"/>
            <a:ext cx="1042988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72" name="TextBox 41"/>
          <p:cNvSpPr txBox="1">
            <a:spLocks noChangeArrowheads="1"/>
          </p:cNvSpPr>
          <p:nvPr/>
        </p:nvSpPr>
        <p:spPr bwMode="auto">
          <a:xfrm>
            <a:off x="254000" y="1254125"/>
            <a:ext cx="8640763" cy="101441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>
                <a:latin typeface="Verdana" pitchFamily="34" charset="0"/>
              </a:rPr>
              <a:t>Произведением дроби на единицу является сама эта дробь:</a:t>
            </a:r>
            <a:endParaRPr lang="en-US" sz="3000">
              <a:latin typeface="Verdana" pitchFamily="34" charset="0"/>
            </a:endParaRPr>
          </a:p>
        </p:txBody>
      </p:sp>
      <p:sp>
        <p:nvSpPr>
          <p:cNvPr id="15373" name="TextBox 14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Умножение и деление дробей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6" name="TextBox 8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Деление дроби на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натуральное число</a:t>
            </a:r>
          </a:p>
        </p:txBody>
      </p:sp>
      <p:sp>
        <p:nvSpPr>
          <p:cNvPr id="16387" name="TextBox 29"/>
          <p:cNvSpPr txBox="1">
            <a:spLocks noChangeArrowheads="1"/>
          </p:cNvSpPr>
          <p:nvPr/>
        </p:nvSpPr>
        <p:spPr bwMode="auto">
          <a:xfrm>
            <a:off x="254000" y="1254125"/>
            <a:ext cx="8640763" cy="286226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>
                <a:latin typeface="Verdana" pitchFamily="34" charset="0"/>
              </a:rPr>
              <a:t>Чтобы разделить дробь</a:t>
            </a:r>
          </a:p>
          <a:p>
            <a:pPr algn="ctr"/>
            <a:r>
              <a:rPr lang="ru-RU" sz="3000">
                <a:latin typeface="Verdana" pitchFamily="34" charset="0"/>
              </a:rPr>
              <a:t>на натуральное число,</a:t>
            </a:r>
          </a:p>
          <a:p>
            <a:pPr algn="ctr"/>
            <a:r>
              <a:rPr lang="ru-RU" sz="3000">
                <a:latin typeface="Verdana" pitchFamily="34" charset="0"/>
              </a:rPr>
              <a:t>большее единицы,</a:t>
            </a:r>
          </a:p>
          <a:p>
            <a:pPr algn="ctr"/>
            <a:r>
              <a:rPr lang="ru-RU" sz="3000">
                <a:latin typeface="Verdana" pitchFamily="34" charset="0"/>
              </a:rPr>
              <a:t>нужно умножить</a:t>
            </a:r>
          </a:p>
          <a:p>
            <a:pPr algn="ctr"/>
            <a:r>
              <a:rPr lang="ru-RU" sz="3000">
                <a:latin typeface="Verdana" pitchFamily="34" charset="0"/>
              </a:rPr>
              <a:t>на это натуральное число</a:t>
            </a:r>
          </a:p>
          <a:p>
            <a:pPr algn="ctr"/>
            <a:r>
              <a:rPr lang="ru-RU" sz="3000">
                <a:latin typeface="Verdana" pitchFamily="34" charset="0"/>
              </a:rPr>
              <a:t>знаменатель дроби.</a:t>
            </a:r>
            <a:endParaRPr lang="en-US" sz="3000">
              <a:latin typeface="Verdana" pitchFamily="34" charset="0"/>
            </a:endParaRPr>
          </a:p>
        </p:txBody>
      </p:sp>
      <p:sp>
        <p:nvSpPr>
          <p:cNvPr id="16388" name="TextBox 31"/>
          <p:cNvSpPr txBox="1">
            <a:spLocks noChangeArrowheads="1"/>
          </p:cNvSpPr>
          <p:nvPr/>
        </p:nvSpPr>
        <p:spPr bwMode="auto">
          <a:xfrm>
            <a:off x="2266950" y="4202113"/>
            <a:ext cx="1512888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 b="1">
                <a:latin typeface="Verdana" pitchFamily="34" charset="0"/>
              </a:rPr>
              <a:t>x</a:t>
            </a:r>
          </a:p>
        </p:txBody>
      </p:sp>
      <p:sp>
        <p:nvSpPr>
          <p:cNvPr id="16389" name="TextBox 32"/>
          <p:cNvSpPr txBox="1">
            <a:spLocks noChangeArrowheads="1"/>
          </p:cNvSpPr>
          <p:nvPr/>
        </p:nvSpPr>
        <p:spPr bwMode="auto">
          <a:xfrm>
            <a:off x="2266950" y="5129213"/>
            <a:ext cx="201612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 b="1">
                <a:solidFill>
                  <a:srgbClr val="C00000"/>
                </a:solidFill>
                <a:latin typeface="Verdana" pitchFamily="34" charset="0"/>
              </a:rPr>
              <a:t>y</a:t>
            </a:r>
          </a:p>
        </p:txBody>
      </p:sp>
      <p:sp>
        <p:nvSpPr>
          <p:cNvPr id="16390" name="TextBox 33"/>
          <p:cNvSpPr txBox="1">
            <a:spLocks noChangeArrowheads="1"/>
          </p:cNvSpPr>
          <p:nvPr/>
        </p:nvSpPr>
        <p:spPr bwMode="auto">
          <a:xfrm>
            <a:off x="4364038" y="4703763"/>
            <a:ext cx="1169987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=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16391" name="TextBox 34"/>
          <p:cNvSpPr txBox="1">
            <a:spLocks noChangeArrowheads="1"/>
          </p:cNvSpPr>
          <p:nvPr/>
        </p:nvSpPr>
        <p:spPr bwMode="auto">
          <a:xfrm>
            <a:off x="3203575" y="4703763"/>
            <a:ext cx="1512888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: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635375" y="4751388"/>
            <a:ext cx="1512888" cy="1323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b="1" dirty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</a:t>
            </a:r>
          </a:p>
        </p:txBody>
      </p:sp>
      <p:sp>
        <p:nvSpPr>
          <p:cNvPr id="16393" name="TextBox 38"/>
          <p:cNvSpPr txBox="1">
            <a:spLocks noChangeArrowheads="1"/>
          </p:cNvSpPr>
          <p:nvPr/>
        </p:nvSpPr>
        <p:spPr bwMode="auto">
          <a:xfrm>
            <a:off x="5543550" y="4194175"/>
            <a:ext cx="1512888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 b="1">
                <a:latin typeface="Verdana" pitchFamily="34" charset="0"/>
              </a:rPr>
              <a:t>x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219700" y="5129213"/>
            <a:ext cx="2016125" cy="1323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y</a:t>
            </a:r>
            <a:r>
              <a:rPr lang="ru-RU" sz="8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·</a:t>
            </a:r>
            <a:r>
              <a:rPr lang="en-US" sz="8000" b="1" dirty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</a:t>
            </a:r>
          </a:p>
        </p:txBody>
      </p:sp>
      <p:cxnSp>
        <p:nvCxnSpPr>
          <p:cNvPr id="41" name="Прямая соединительная линия 40"/>
          <p:cNvCxnSpPr/>
          <p:nvPr/>
        </p:nvCxnSpPr>
        <p:spPr>
          <a:xfrm>
            <a:off x="5329238" y="5418138"/>
            <a:ext cx="172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2159000" y="5418138"/>
            <a:ext cx="1044575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97" name="TextBox 14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Умножение и деление дробей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0" name="TextBox 8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Умножение дроби на дробь</a:t>
            </a:r>
          </a:p>
        </p:txBody>
      </p:sp>
      <p:sp>
        <p:nvSpPr>
          <p:cNvPr id="17411" name="TextBox 29"/>
          <p:cNvSpPr txBox="1">
            <a:spLocks noChangeArrowheads="1"/>
          </p:cNvSpPr>
          <p:nvPr/>
        </p:nvSpPr>
        <p:spPr bwMode="auto">
          <a:xfrm>
            <a:off x="254000" y="1254125"/>
            <a:ext cx="8640763" cy="16922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600">
                <a:latin typeface="Verdana" pitchFamily="34" charset="0"/>
              </a:rPr>
              <a:t>Произведением двух дробей является дробь,</a:t>
            </a:r>
          </a:p>
          <a:p>
            <a:pPr algn="ctr"/>
            <a:r>
              <a:rPr lang="ru-RU" sz="2600">
                <a:latin typeface="Verdana" pitchFamily="34" charset="0"/>
              </a:rPr>
              <a:t>числитель которой равен</a:t>
            </a:r>
          </a:p>
          <a:p>
            <a:pPr algn="ctr"/>
            <a:r>
              <a:rPr lang="ru-RU" sz="2600">
                <a:latin typeface="Verdana" pitchFamily="34" charset="0"/>
              </a:rPr>
              <a:t>произведению числителей,</a:t>
            </a:r>
          </a:p>
          <a:p>
            <a:pPr algn="ctr"/>
            <a:r>
              <a:rPr lang="ru-RU" sz="2600">
                <a:latin typeface="Verdana" pitchFamily="34" charset="0"/>
              </a:rPr>
              <a:t>а знаменатель – произведению знаменателей.</a:t>
            </a:r>
            <a:endParaRPr lang="en-US" sz="2600">
              <a:latin typeface="Verdana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54000" y="2690813"/>
            <a:ext cx="1511300" cy="13223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b="1" dirty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x</a:t>
            </a:r>
          </a:p>
        </p:txBody>
      </p:sp>
      <p:sp>
        <p:nvSpPr>
          <p:cNvPr id="17413" name="TextBox 32"/>
          <p:cNvSpPr txBox="1">
            <a:spLocks noChangeArrowheads="1"/>
          </p:cNvSpPr>
          <p:nvPr/>
        </p:nvSpPr>
        <p:spPr bwMode="auto">
          <a:xfrm>
            <a:off x="254000" y="3617913"/>
            <a:ext cx="201612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 b="1">
                <a:solidFill>
                  <a:srgbClr val="C00000"/>
                </a:solidFill>
                <a:latin typeface="Verdana" pitchFamily="34" charset="0"/>
              </a:rPr>
              <a:t>y</a:t>
            </a:r>
          </a:p>
        </p:txBody>
      </p:sp>
      <p:sp>
        <p:nvSpPr>
          <p:cNvPr id="17414" name="TextBox 33"/>
          <p:cNvSpPr txBox="1">
            <a:spLocks noChangeArrowheads="1"/>
          </p:cNvSpPr>
          <p:nvPr/>
        </p:nvSpPr>
        <p:spPr bwMode="auto">
          <a:xfrm>
            <a:off x="2501900" y="3186113"/>
            <a:ext cx="1169988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=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17415" name="TextBox 34"/>
          <p:cNvSpPr txBox="1">
            <a:spLocks noChangeArrowheads="1"/>
          </p:cNvSpPr>
          <p:nvPr/>
        </p:nvSpPr>
        <p:spPr bwMode="auto">
          <a:xfrm>
            <a:off x="1079500" y="3149600"/>
            <a:ext cx="61277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·</a:t>
            </a:r>
            <a:endParaRPr lang="en-US" sz="8000" b="1">
              <a:latin typeface="Verdana" pitchFamily="34" charset="0"/>
            </a:endParaRPr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>
            <a:off x="146050" y="3905250"/>
            <a:ext cx="1042988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439863" y="2690813"/>
            <a:ext cx="1511300" cy="13223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</a:t>
            </a:r>
          </a:p>
        </p:txBody>
      </p:sp>
      <p:sp>
        <p:nvSpPr>
          <p:cNvPr id="17418" name="TextBox 15"/>
          <p:cNvSpPr txBox="1">
            <a:spLocks noChangeArrowheads="1"/>
          </p:cNvSpPr>
          <p:nvPr/>
        </p:nvSpPr>
        <p:spPr bwMode="auto">
          <a:xfrm>
            <a:off x="1584325" y="3617913"/>
            <a:ext cx="201612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 b="1">
                <a:solidFill>
                  <a:srgbClr val="FFFF00"/>
                </a:solidFill>
                <a:latin typeface="Verdana" pitchFamily="34" charset="0"/>
              </a:rPr>
              <a:t>n</a:t>
            </a: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1547813" y="3905250"/>
            <a:ext cx="1042987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602038" y="2690813"/>
            <a:ext cx="1511300" cy="13223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b="1" dirty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x</a:t>
            </a:r>
          </a:p>
        </p:txBody>
      </p:sp>
      <p:sp>
        <p:nvSpPr>
          <p:cNvPr id="17421" name="TextBox 18"/>
          <p:cNvSpPr txBox="1">
            <a:spLocks noChangeArrowheads="1"/>
          </p:cNvSpPr>
          <p:nvPr/>
        </p:nvSpPr>
        <p:spPr bwMode="auto">
          <a:xfrm>
            <a:off x="3602038" y="3617913"/>
            <a:ext cx="201612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 b="1">
                <a:solidFill>
                  <a:srgbClr val="C00000"/>
                </a:solidFill>
                <a:latin typeface="Verdana" pitchFamily="34" charset="0"/>
              </a:rPr>
              <a:t>y</a:t>
            </a:r>
          </a:p>
        </p:txBody>
      </p:sp>
      <p:sp>
        <p:nvSpPr>
          <p:cNvPr id="17422" name="TextBox 19"/>
          <p:cNvSpPr txBox="1">
            <a:spLocks noChangeArrowheads="1"/>
          </p:cNvSpPr>
          <p:nvPr/>
        </p:nvSpPr>
        <p:spPr bwMode="auto">
          <a:xfrm>
            <a:off x="6948488" y="3176588"/>
            <a:ext cx="1169987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=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17423" name="TextBox 20"/>
          <p:cNvSpPr txBox="1">
            <a:spLocks noChangeArrowheads="1"/>
          </p:cNvSpPr>
          <p:nvPr/>
        </p:nvSpPr>
        <p:spPr bwMode="auto">
          <a:xfrm>
            <a:off x="4427538" y="3149600"/>
            <a:ext cx="61277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:</a:t>
            </a:r>
            <a:endParaRPr lang="en-US" sz="8000" b="1">
              <a:latin typeface="Verdana" pitchFamily="34" charset="0"/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3494088" y="3905250"/>
            <a:ext cx="1044575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976938" y="3141663"/>
            <a:ext cx="1511300" cy="13223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</a:t>
            </a:r>
          </a:p>
        </p:txBody>
      </p:sp>
      <p:sp>
        <p:nvSpPr>
          <p:cNvPr id="17426" name="TextBox 23"/>
          <p:cNvSpPr txBox="1">
            <a:spLocks noChangeArrowheads="1"/>
          </p:cNvSpPr>
          <p:nvPr/>
        </p:nvSpPr>
        <p:spPr bwMode="auto">
          <a:xfrm>
            <a:off x="4791075" y="3141663"/>
            <a:ext cx="827088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 b="1">
                <a:solidFill>
                  <a:srgbClr val="FFFF00"/>
                </a:solidFill>
                <a:latin typeface="Verdana" pitchFamily="34" charset="0"/>
              </a:rPr>
              <a:t>n</a:t>
            </a:r>
          </a:p>
        </p:txBody>
      </p:sp>
      <p:sp>
        <p:nvSpPr>
          <p:cNvPr id="3" name="Дуга 2"/>
          <p:cNvSpPr/>
          <p:nvPr/>
        </p:nvSpPr>
        <p:spPr>
          <a:xfrm>
            <a:off x="5149850" y="2997200"/>
            <a:ext cx="609600" cy="1876425"/>
          </a:xfrm>
          <a:prstGeom prst="arc">
            <a:avLst>
              <a:gd name="adj1" fmla="val 16200000"/>
              <a:gd name="adj2" fmla="val 5424553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8" name="Дуга 27"/>
          <p:cNvSpPr/>
          <p:nvPr/>
        </p:nvSpPr>
        <p:spPr>
          <a:xfrm rot="10800000">
            <a:off x="3421063" y="3027363"/>
            <a:ext cx="611187" cy="1878012"/>
          </a:xfrm>
          <a:prstGeom prst="arc">
            <a:avLst>
              <a:gd name="adj1" fmla="val 16200000"/>
              <a:gd name="adj2" fmla="val 5424553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429" name="TextBox 28"/>
          <p:cNvSpPr txBox="1">
            <a:spLocks noChangeArrowheads="1"/>
          </p:cNvSpPr>
          <p:nvPr/>
        </p:nvSpPr>
        <p:spPr bwMode="auto">
          <a:xfrm>
            <a:off x="5651500" y="3176588"/>
            <a:ext cx="61277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·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341563" y="4525963"/>
            <a:ext cx="2051050" cy="1323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b="1" dirty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x</a:t>
            </a:r>
          </a:p>
        </p:txBody>
      </p:sp>
      <p:sp>
        <p:nvSpPr>
          <p:cNvPr id="17431" name="TextBox 35"/>
          <p:cNvSpPr txBox="1">
            <a:spLocks noChangeArrowheads="1"/>
          </p:cNvSpPr>
          <p:nvPr/>
        </p:nvSpPr>
        <p:spPr bwMode="auto">
          <a:xfrm>
            <a:off x="2447925" y="5454650"/>
            <a:ext cx="2251075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 b="1">
                <a:solidFill>
                  <a:srgbClr val="C00000"/>
                </a:solidFill>
                <a:latin typeface="Verdana" pitchFamily="34" charset="0"/>
              </a:rPr>
              <a:t>y</a:t>
            </a:r>
            <a:r>
              <a:rPr lang="ru-RU" sz="8000" b="1">
                <a:latin typeface="Verdana" pitchFamily="34" charset="0"/>
              </a:rPr>
              <a:t>·</a:t>
            </a:r>
            <a:r>
              <a:rPr lang="en-US" sz="8000" b="1">
                <a:solidFill>
                  <a:srgbClr val="FFFF00"/>
                </a:solidFill>
                <a:latin typeface="Verdana" pitchFamily="34" charset="0"/>
              </a:rPr>
              <a:t>n</a:t>
            </a:r>
          </a:p>
        </p:txBody>
      </p:sp>
      <p:cxnSp>
        <p:nvCxnSpPr>
          <p:cNvPr id="44" name="Прямая соединительная линия 43"/>
          <p:cNvCxnSpPr/>
          <p:nvPr/>
        </p:nvCxnSpPr>
        <p:spPr>
          <a:xfrm>
            <a:off x="2341563" y="5741988"/>
            <a:ext cx="205105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33" name="TextBox 49"/>
          <p:cNvSpPr txBox="1">
            <a:spLocks noChangeArrowheads="1"/>
          </p:cNvSpPr>
          <p:nvPr/>
        </p:nvSpPr>
        <p:spPr bwMode="auto">
          <a:xfrm>
            <a:off x="1439863" y="5013325"/>
            <a:ext cx="1169987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=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17434" name="TextBox 57"/>
          <p:cNvSpPr txBox="1">
            <a:spLocks noChangeArrowheads="1"/>
          </p:cNvSpPr>
          <p:nvPr/>
        </p:nvSpPr>
        <p:spPr bwMode="auto">
          <a:xfrm>
            <a:off x="5599113" y="5013325"/>
            <a:ext cx="1169987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=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4625975" y="4976813"/>
            <a:ext cx="1512888" cy="1323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</a:t>
            </a:r>
          </a:p>
        </p:txBody>
      </p:sp>
      <p:sp>
        <p:nvSpPr>
          <p:cNvPr id="17436" name="TextBox 59"/>
          <p:cNvSpPr txBox="1">
            <a:spLocks noChangeArrowheads="1"/>
          </p:cNvSpPr>
          <p:nvPr/>
        </p:nvSpPr>
        <p:spPr bwMode="auto">
          <a:xfrm>
            <a:off x="4302125" y="5013325"/>
            <a:ext cx="61277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·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6534150" y="4525963"/>
            <a:ext cx="2422525" cy="2555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b="1" dirty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x</a:t>
            </a:r>
            <a:r>
              <a:rPr lang="ru-RU" sz="8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·</a:t>
            </a:r>
            <a:r>
              <a:rPr lang="en-US" sz="8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8000" b="1" dirty="0">
              <a:solidFill>
                <a:schemeClr val="accent6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7438" name="TextBox 61"/>
          <p:cNvSpPr txBox="1">
            <a:spLocks noChangeArrowheads="1"/>
          </p:cNvSpPr>
          <p:nvPr/>
        </p:nvSpPr>
        <p:spPr bwMode="auto">
          <a:xfrm>
            <a:off x="6607175" y="5454650"/>
            <a:ext cx="2249488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8000" b="1">
                <a:solidFill>
                  <a:srgbClr val="C00000"/>
                </a:solidFill>
                <a:latin typeface="Verdana" pitchFamily="34" charset="0"/>
              </a:rPr>
              <a:t>y</a:t>
            </a:r>
            <a:r>
              <a:rPr lang="ru-RU" sz="8000" b="1">
                <a:latin typeface="Verdana" pitchFamily="34" charset="0"/>
              </a:rPr>
              <a:t>·</a:t>
            </a:r>
            <a:r>
              <a:rPr lang="en-US" sz="8000" b="1">
                <a:solidFill>
                  <a:srgbClr val="FFFF00"/>
                </a:solidFill>
                <a:latin typeface="Verdana" pitchFamily="34" charset="0"/>
              </a:rPr>
              <a:t>n</a:t>
            </a:r>
          </a:p>
        </p:txBody>
      </p:sp>
      <p:cxnSp>
        <p:nvCxnSpPr>
          <p:cNvPr id="63" name="Прямая соединительная линия 62"/>
          <p:cNvCxnSpPr/>
          <p:nvPr/>
        </p:nvCxnSpPr>
        <p:spPr>
          <a:xfrm>
            <a:off x="6570663" y="5741988"/>
            <a:ext cx="2268537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40" name="TextBox 36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Умножение и деление дробей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TextBox 8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Взаимно обратные дроби</a:t>
            </a:r>
          </a:p>
        </p:txBody>
      </p:sp>
      <p:sp>
        <p:nvSpPr>
          <p:cNvPr id="18435" name="TextBox 12"/>
          <p:cNvSpPr txBox="1">
            <a:spLocks noChangeArrowheads="1"/>
          </p:cNvSpPr>
          <p:nvPr/>
        </p:nvSpPr>
        <p:spPr bwMode="auto">
          <a:xfrm>
            <a:off x="254000" y="1254125"/>
            <a:ext cx="8640763" cy="27844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1000">
              <a:latin typeface="Verdana" pitchFamily="34" charset="0"/>
            </a:endParaRPr>
          </a:p>
          <a:p>
            <a:r>
              <a:rPr lang="ru-RU" sz="3000">
                <a:latin typeface="Verdana" pitchFamily="34" charset="0"/>
              </a:rPr>
              <a:t>Если взять любую дробь </a:t>
            </a:r>
          </a:p>
          <a:p>
            <a:endParaRPr lang="ru-RU" sz="1500">
              <a:latin typeface="Verdana" pitchFamily="34" charset="0"/>
            </a:endParaRPr>
          </a:p>
          <a:p>
            <a:r>
              <a:rPr lang="ru-RU" sz="3000">
                <a:latin typeface="Verdana" pitchFamily="34" charset="0"/>
              </a:rPr>
              <a:t>и «</a:t>
            </a:r>
            <a:r>
              <a:rPr lang="ru-RU" sz="3000" b="1">
                <a:latin typeface="Verdana" pitchFamily="34" charset="0"/>
              </a:rPr>
              <a:t>перевернуть</a:t>
            </a:r>
            <a:r>
              <a:rPr lang="ru-RU" sz="3000">
                <a:latin typeface="Verdana" pitchFamily="34" charset="0"/>
              </a:rPr>
              <a:t>» её,</a:t>
            </a:r>
            <a:r>
              <a:rPr lang="en-US" sz="3000">
                <a:latin typeface="Verdana" pitchFamily="34" charset="0"/>
              </a:rPr>
              <a:t> </a:t>
            </a:r>
            <a:r>
              <a:rPr lang="ru-RU" sz="3000">
                <a:latin typeface="Verdana" pitchFamily="34" charset="0"/>
              </a:rPr>
              <a:t>поменяв</a:t>
            </a:r>
            <a:endParaRPr lang="en-US" sz="3000">
              <a:latin typeface="Verdana" pitchFamily="34" charset="0"/>
            </a:endParaRPr>
          </a:p>
          <a:p>
            <a:r>
              <a:rPr lang="ru-RU" sz="3000">
                <a:latin typeface="Verdana" pitchFamily="34" charset="0"/>
              </a:rPr>
              <a:t>числитель и</a:t>
            </a:r>
            <a:r>
              <a:rPr lang="en-US" sz="3000">
                <a:latin typeface="Verdana" pitchFamily="34" charset="0"/>
              </a:rPr>
              <a:t> </a:t>
            </a:r>
            <a:r>
              <a:rPr lang="ru-RU" sz="3000">
                <a:latin typeface="Verdana" pitchFamily="34" charset="0"/>
              </a:rPr>
              <a:t>знаменатель местами,</a:t>
            </a:r>
            <a:endParaRPr lang="en-US" sz="3000">
              <a:latin typeface="Verdana" pitchFamily="34" charset="0"/>
            </a:endParaRPr>
          </a:p>
          <a:p>
            <a:endParaRPr lang="en-US" sz="1500">
              <a:latin typeface="Verdana" pitchFamily="34" charset="0"/>
            </a:endParaRPr>
          </a:p>
          <a:p>
            <a:r>
              <a:rPr lang="ru-RU" sz="3000">
                <a:latin typeface="Verdana" pitchFamily="34" charset="0"/>
              </a:rPr>
              <a:t>то получим дробь</a:t>
            </a:r>
            <a:r>
              <a:rPr lang="en-US" sz="3000">
                <a:latin typeface="Verdana" pitchFamily="34" charset="0"/>
              </a:rPr>
              <a:t>      . </a:t>
            </a:r>
          </a:p>
          <a:p>
            <a:endParaRPr lang="en-US" sz="1500">
              <a:latin typeface="Verdana" pitchFamily="34" charset="0"/>
            </a:endParaRPr>
          </a:p>
        </p:txBody>
      </p:sp>
      <p:sp>
        <p:nvSpPr>
          <p:cNvPr id="18436" name="TextBox 18"/>
          <p:cNvSpPr txBox="1">
            <a:spLocks noChangeArrowheads="1"/>
          </p:cNvSpPr>
          <p:nvPr/>
        </p:nvSpPr>
        <p:spPr bwMode="auto">
          <a:xfrm>
            <a:off x="5292725" y="1052513"/>
            <a:ext cx="5048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latin typeface="Verdana" pitchFamily="34" charset="0"/>
              </a:rPr>
              <a:t>m</a:t>
            </a:r>
          </a:p>
        </p:txBody>
      </p:sp>
      <p:sp>
        <p:nvSpPr>
          <p:cNvPr id="18437" name="TextBox 19"/>
          <p:cNvSpPr txBox="1">
            <a:spLocks noChangeArrowheads="1"/>
          </p:cNvSpPr>
          <p:nvPr/>
        </p:nvSpPr>
        <p:spPr bwMode="auto">
          <a:xfrm>
            <a:off x="5381625" y="1628775"/>
            <a:ext cx="11699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latin typeface="Verdana" pitchFamily="34" charset="0"/>
              </a:rPr>
              <a:t>n</a:t>
            </a: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5365750" y="1738313"/>
            <a:ext cx="56515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39" name="TextBox 23"/>
          <p:cNvSpPr txBox="1">
            <a:spLocks noChangeArrowheads="1"/>
          </p:cNvSpPr>
          <p:nvPr/>
        </p:nvSpPr>
        <p:spPr bwMode="auto">
          <a:xfrm>
            <a:off x="4032250" y="2865438"/>
            <a:ext cx="5048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latin typeface="Verdana" pitchFamily="34" charset="0"/>
              </a:rPr>
              <a:t>n</a:t>
            </a:r>
          </a:p>
        </p:txBody>
      </p:sp>
      <p:sp>
        <p:nvSpPr>
          <p:cNvPr id="18440" name="TextBox 24"/>
          <p:cNvSpPr txBox="1">
            <a:spLocks noChangeArrowheads="1"/>
          </p:cNvSpPr>
          <p:nvPr/>
        </p:nvSpPr>
        <p:spPr bwMode="auto">
          <a:xfrm>
            <a:off x="3924300" y="3441700"/>
            <a:ext cx="11699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latin typeface="Verdana" pitchFamily="34" charset="0"/>
              </a:rPr>
              <a:t>m</a:t>
            </a: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3997325" y="3549650"/>
            <a:ext cx="56515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42" name="TextBox 26"/>
          <p:cNvSpPr txBox="1">
            <a:spLocks noChangeArrowheads="1"/>
          </p:cNvSpPr>
          <p:nvPr/>
        </p:nvSpPr>
        <p:spPr bwMode="auto">
          <a:xfrm>
            <a:off x="250825" y="4298950"/>
            <a:ext cx="8642350" cy="19383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3000">
              <a:latin typeface="Verdana" pitchFamily="34" charset="0"/>
            </a:endParaRPr>
          </a:p>
          <a:p>
            <a:r>
              <a:rPr lang="ru-RU" sz="3000">
                <a:latin typeface="Verdana" pitchFamily="34" charset="0"/>
              </a:rPr>
              <a:t>Дроби</a:t>
            </a:r>
            <a:r>
              <a:rPr lang="en-US" sz="3000">
                <a:latin typeface="Verdana" pitchFamily="34" charset="0"/>
              </a:rPr>
              <a:t>  </a:t>
            </a:r>
            <a:r>
              <a:rPr lang="ru-RU" sz="3000">
                <a:latin typeface="Verdana" pitchFamily="34" charset="0"/>
              </a:rPr>
              <a:t> </a:t>
            </a:r>
            <a:r>
              <a:rPr lang="en-US" sz="3000">
                <a:latin typeface="Verdana" pitchFamily="34" charset="0"/>
              </a:rPr>
              <a:t>    </a:t>
            </a:r>
            <a:r>
              <a:rPr lang="ru-RU" sz="3000">
                <a:latin typeface="Verdana" pitchFamily="34" charset="0"/>
              </a:rPr>
              <a:t>и</a:t>
            </a:r>
            <a:r>
              <a:rPr lang="en-US" sz="3000">
                <a:latin typeface="Verdana" pitchFamily="34" charset="0"/>
              </a:rPr>
              <a:t> </a:t>
            </a:r>
          </a:p>
          <a:p>
            <a:endParaRPr lang="en-US" sz="3000">
              <a:latin typeface="Verdana" pitchFamily="34" charset="0"/>
            </a:endParaRPr>
          </a:p>
          <a:p>
            <a:r>
              <a:rPr lang="ru-RU" sz="3000">
                <a:latin typeface="Verdana" pitchFamily="34" charset="0"/>
              </a:rPr>
              <a:t>называются </a:t>
            </a:r>
            <a:r>
              <a:rPr lang="ru-RU" sz="3000" b="1">
                <a:latin typeface="Verdana" pitchFamily="34" charset="0"/>
              </a:rPr>
              <a:t>взаимно обратными</a:t>
            </a:r>
            <a:r>
              <a:rPr lang="ru-RU" sz="3000">
                <a:latin typeface="Verdana" pitchFamily="34" charset="0"/>
              </a:rPr>
              <a:t>.</a:t>
            </a:r>
          </a:p>
        </p:txBody>
      </p:sp>
      <p:sp>
        <p:nvSpPr>
          <p:cNvPr id="18443" name="TextBox 29"/>
          <p:cNvSpPr txBox="1">
            <a:spLocks noChangeArrowheads="1"/>
          </p:cNvSpPr>
          <p:nvPr/>
        </p:nvSpPr>
        <p:spPr bwMode="auto">
          <a:xfrm>
            <a:off x="1655763" y="4376738"/>
            <a:ext cx="5048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latin typeface="Verdana" pitchFamily="34" charset="0"/>
              </a:rPr>
              <a:t>m</a:t>
            </a:r>
          </a:p>
        </p:txBody>
      </p:sp>
      <p:sp>
        <p:nvSpPr>
          <p:cNvPr id="18444" name="TextBox 30"/>
          <p:cNvSpPr txBox="1">
            <a:spLocks noChangeArrowheads="1"/>
          </p:cNvSpPr>
          <p:nvPr/>
        </p:nvSpPr>
        <p:spPr bwMode="auto">
          <a:xfrm>
            <a:off x="1744663" y="4953000"/>
            <a:ext cx="11715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latin typeface="Verdana" pitchFamily="34" charset="0"/>
              </a:rPr>
              <a:t>n</a:t>
            </a:r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1728788" y="5062538"/>
            <a:ext cx="56515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46" name="TextBox 32"/>
          <p:cNvSpPr txBox="1">
            <a:spLocks noChangeArrowheads="1"/>
          </p:cNvSpPr>
          <p:nvPr/>
        </p:nvSpPr>
        <p:spPr bwMode="auto">
          <a:xfrm>
            <a:off x="3005138" y="4376738"/>
            <a:ext cx="5048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latin typeface="Verdana" pitchFamily="34" charset="0"/>
              </a:rPr>
              <a:t>n</a:t>
            </a:r>
          </a:p>
        </p:txBody>
      </p:sp>
      <p:sp>
        <p:nvSpPr>
          <p:cNvPr id="18447" name="TextBox 33"/>
          <p:cNvSpPr txBox="1">
            <a:spLocks noChangeArrowheads="1"/>
          </p:cNvSpPr>
          <p:nvPr/>
        </p:nvSpPr>
        <p:spPr bwMode="auto">
          <a:xfrm>
            <a:off x="2897188" y="4953000"/>
            <a:ext cx="116998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latin typeface="Verdana" pitchFamily="34" charset="0"/>
              </a:rPr>
              <a:t>m</a:t>
            </a:r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>
            <a:off x="2970213" y="5062538"/>
            <a:ext cx="56515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49" name="TextBox 21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Умножение и деление дробей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8" name="TextBox 8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Произведение взаимно обратных дробей </a:t>
            </a:r>
          </a:p>
        </p:txBody>
      </p:sp>
      <p:sp>
        <p:nvSpPr>
          <p:cNvPr id="19459" name="TextBox 39"/>
          <p:cNvSpPr txBox="1">
            <a:spLocks noChangeArrowheads="1"/>
          </p:cNvSpPr>
          <p:nvPr/>
        </p:nvSpPr>
        <p:spPr bwMode="auto">
          <a:xfrm>
            <a:off x="3400425" y="4025900"/>
            <a:ext cx="117157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=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900113" y="3513138"/>
            <a:ext cx="1511300" cy="1323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b="1" dirty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</a:t>
            </a:r>
          </a:p>
        </p:txBody>
      </p:sp>
      <p:sp>
        <p:nvSpPr>
          <p:cNvPr id="19461" name="TextBox 51"/>
          <p:cNvSpPr txBox="1">
            <a:spLocks noChangeArrowheads="1"/>
          </p:cNvSpPr>
          <p:nvPr/>
        </p:nvSpPr>
        <p:spPr bwMode="auto">
          <a:xfrm>
            <a:off x="1042988" y="4440238"/>
            <a:ext cx="1008062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 b="1">
                <a:solidFill>
                  <a:srgbClr val="C00000"/>
                </a:solidFill>
                <a:latin typeface="Verdana" pitchFamily="34" charset="0"/>
              </a:rPr>
              <a:t>n</a:t>
            </a:r>
          </a:p>
        </p:txBody>
      </p:sp>
      <p:sp>
        <p:nvSpPr>
          <p:cNvPr id="19462" name="TextBox 52"/>
          <p:cNvSpPr txBox="1">
            <a:spLocks noChangeArrowheads="1"/>
          </p:cNvSpPr>
          <p:nvPr/>
        </p:nvSpPr>
        <p:spPr bwMode="auto">
          <a:xfrm>
            <a:off x="1941513" y="3971925"/>
            <a:ext cx="611187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·</a:t>
            </a:r>
            <a:endParaRPr lang="en-US" sz="8000" b="1">
              <a:latin typeface="Verdana" pitchFamily="34" charset="0"/>
            </a:endParaRPr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>
            <a:off x="1008063" y="4729163"/>
            <a:ext cx="1042987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64" name="TextBox 54"/>
          <p:cNvSpPr txBox="1">
            <a:spLocks noChangeArrowheads="1"/>
          </p:cNvSpPr>
          <p:nvPr/>
        </p:nvSpPr>
        <p:spPr bwMode="auto">
          <a:xfrm>
            <a:off x="2447925" y="3513138"/>
            <a:ext cx="15113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 b="1">
                <a:solidFill>
                  <a:srgbClr val="C00000"/>
                </a:solidFill>
                <a:latin typeface="Verdana" pitchFamily="34" charset="0"/>
              </a:rPr>
              <a:t>n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2303463" y="4440238"/>
            <a:ext cx="1260475" cy="1323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b="1" dirty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</a:t>
            </a:r>
          </a:p>
        </p:txBody>
      </p:sp>
      <p:cxnSp>
        <p:nvCxnSpPr>
          <p:cNvPr id="57" name="Прямая соединительная линия 56"/>
          <p:cNvCxnSpPr/>
          <p:nvPr/>
        </p:nvCxnSpPr>
        <p:spPr>
          <a:xfrm>
            <a:off x="2409825" y="4729163"/>
            <a:ext cx="1042988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4356100" y="3530600"/>
            <a:ext cx="3203575" cy="25542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b="1" dirty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</a:t>
            </a:r>
            <a:r>
              <a:rPr lang="ru-RU" sz="8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·</a:t>
            </a:r>
            <a:r>
              <a:rPr lang="en-US" sz="80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</a:t>
            </a:r>
            <a:endParaRPr lang="en-US" sz="8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8000" b="1" dirty="0">
              <a:solidFill>
                <a:schemeClr val="accent6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4464050" y="4457700"/>
            <a:ext cx="3311525" cy="1323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</a:t>
            </a:r>
            <a:r>
              <a:rPr lang="ru-RU" sz="8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·</a:t>
            </a:r>
            <a:r>
              <a:rPr lang="en-US" sz="8000" b="1" dirty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</a:t>
            </a:r>
            <a:endParaRPr lang="en-US" sz="8000" b="1" dirty="0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60" name="Прямая соединительная линия 59"/>
          <p:cNvCxnSpPr/>
          <p:nvPr/>
        </p:nvCxnSpPr>
        <p:spPr>
          <a:xfrm>
            <a:off x="4464050" y="4746625"/>
            <a:ext cx="2303463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70" name="TextBox 60"/>
          <p:cNvSpPr txBox="1">
            <a:spLocks noChangeArrowheads="1"/>
          </p:cNvSpPr>
          <p:nvPr/>
        </p:nvSpPr>
        <p:spPr bwMode="auto">
          <a:xfrm>
            <a:off x="6696075" y="4017963"/>
            <a:ext cx="1171575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=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19471" name="TextBox 61"/>
          <p:cNvSpPr txBox="1">
            <a:spLocks noChangeArrowheads="1"/>
          </p:cNvSpPr>
          <p:nvPr/>
        </p:nvSpPr>
        <p:spPr bwMode="auto">
          <a:xfrm>
            <a:off x="7577138" y="4017963"/>
            <a:ext cx="1171575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 b="1">
                <a:latin typeface="Verdana" pitchFamily="34" charset="0"/>
              </a:rPr>
              <a:t>1</a:t>
            </a:r>
          </a:p>
        </p:txBody>
      </p:sp>
      <p:cxnSp>
        <p:nvCxnSpPr>
          <p:cNvPr id="63" name="Прямая соединительная линия 62"/>
          <p:cNvCxnSpPr/>
          <p:nvPr/>
        </p:nvCxnSpPr>
        <p:spPr>
          <a:xfrm flipV="1">
            <a:off x="4364038" y="3938588"/>
            <a:ext cx="1214437" cy="69850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73" name="TextBox 63"/>
          <p:cNvSpPr txBox="1">
            <a:spLocks noChangeArrowheads="1"/>
          </p:cNvSpPr>
          <p:nvPr/>
        </p:nvSpPr>
        <p:spPr bwMode="auto">
          <a:xfrm>
            <a:off x="4697413" y="5529263"/>
            <a:ext cx="558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>
                <a:latin typeface="Verdana" pitchFamily="34" charset="0"/>
              </a:rPr>
              <a:t>1</a:t>
            </a:r>
            <a:endParaRPr lang="en-US" sz="4000">
              <a:latin typeface="Verdana" pitchFamily="34" charset="0"/>
            </a:endParaRPr>
          </a:p>
        </p:txBody>
      </p:sp>
      <p:cxnSp>
        <p:nvCxnSpPr>
          <p:cNvPr id="65" name="Прямая соединительная линия 64"/>
          <p:cNvCxnSpPr/>
          <p:nvPr/>
        </p:nvCxnSpPr>
        <p:spPr>
          <a:xfrm flipV="1">
            <a:off x="5553075" y="4837113"/>
            <a:ext cx="1214438" cy="696912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 flipV="1">
            <a:off x="5665788" y="3937000"/>
            <a:ext cx="1214437" cy="696913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 flipV="1">
            <a:off x="4340225" y="4852988"/>
            <a:ext cx="1212850" cy="696912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77" name="TextBox 67"/>
          <p:cNvSpPr txBox="1">
            <a:spLocks noChangeArrowheads="1"/>
          </p:cNvSpPr>
          <p:nvPr/>
        </p:nvSpPr>
        <p:spPr bwMode="auto">
          <a:xfrm>
            <a:off x="5940425" y="5529263"/>
            <a:ext cx="558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>
                <a:latin typeface="Verdana" pitchFamily="34" charset="0"/>
              </a:rPr>
              <a:t>1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19478" name="TextBox 68"/>
          <p:cNvSpPr txBox="1">
            <a:spLocks noChangeArrowheads="1"/>
          </p:cNvSpPr>
          <p:nvPr/>
        </p:nvSpPr>
        <p:spPr bwMode="auto">
          <a:xfrm>
            <a:off x="5994400" y="3297238"/>
            <a:ext cx="5572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>
                <a:latin typeface="Verdana" pitchFamily="34" charset="0"/>
              </a:rPr>
              <a:t>1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19479" name="TextBox 69"/>
          <p:cNvSpPr txBox="1">
            <a:spLocks noChangeArrowheads="1"/>
          </p:cNvSpPr>
          <p:nvPr/>
        </p:nvSpPr>
        <p:spPr bwMode="auto">
          <a:xfrm>
            <a:off x="4733925" y="3297238"/>
            <a:ext cx="558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>
                <a:latin typeface="Verdana" pitchFamily="34" charset="0"/>
              </a:rPr>
              <a:t>1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19480" name="TextBox 70"/>
          <p:cNvSpPr txBox="1">
            <a:spLocks noChangeArrowheads="1"/>
          </p:cNvSpPr>
          <p:nvPr/>
        </p:nvSpPr>
        <p:spPr bwMode="auto">
          <a:xfrm>
            <a:off x="246063" y="1274763"/>
            <a:ext cx="8640762" cy="14763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>
                <a:latin typeface="Verdana" pitchFamily="34" charset="0"/>
              </a:rPr>
              <a:t>Произведение</a:t>
            </a:r>
          </a:p>
          <a:p>
            <a:pPr algn="ctr"/>
            <a:r>
              <a:rPr lang="ru-RU" sz="3000" b="1">
                <a:latin typeface="Verdana" pitchFamily="34" charset="0"/>
              </a:rPr>
              <a:t>взаимно обратных дробей</a:t>
            </a:r>
          </a:p>
          <a:p>
            <a:pPr algn="ctr"/>
            <a:r>
              <a:rPr lang="ru-RU" sz="3000">
                <a:latin typeface="Verdana" pitchFamily="34" charset="0"/>
              </a:rPr>
              <a:t>равно 1.</a:t>
            </a:r>
          </a:p>
        </p:txBody>
      </p:sp>
      <p:sp>
        <p:nvSpPr>
          <p:cNvPr id="19481" name="TextBox 26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Умножение и деление дробей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2" name="TextBox 8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Деление двух дробей</a:t>
            </a:r>
          </a:p>
        </p:txBody>
      </p:sp>
      <p:sp>
        <p:nvSpPr>
          <p:cNvPr id="20483" name="TextBox 12"/>
          <p:cNvSpPr txBox="1">
            <a:spLocks noChangeArrowheads="1"/>
          </p:cNvSpPr>
          <p:nvPr/>
        </p:nvSpPr>
        <p:spPr bwMode="auto">
          <a:xfrm>
            <a:off x="254000" y="1254125"/>
            <a:ext cx="8640763" cy="7683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</a:rPr>
              <a:t>Используя взаимно обратные дроби, мы можем деление дробей свести к умножению.</a:t>
            </a:r>
          </a:p>
        </p:txBody>
      </p:sp>
      <p:sp>
        <p:nvSpPr>
          <p:cNvPr id="20484" name="TextBox 18"/>
          <p:cNvSpPr txBox="1">
            <a:spLocks noChangeArrowheads="1"/>
          </p:cNvSpPr>
          <p:nvPr/>
        </p:nvSpPr>
        <p:spPr bwMode="auto">
          <a:xfrm>
            <a:off x="250825" y="2241550"/>
            <a:ext cx="8642350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b="1">
                <a:latin typeface="Verdana" pitchFamily="34" charset="0"/>
              </a:rPr>
              <a:t>Правило деления двух дробей</a:t>
            </a:r>
            <a:r>
              <a:rPr lang="ru-RU" sz="2200">
                <a:latin typeface="Verdana" pitchFamily="34" charset="0"/>
              </a:rPr>
              <a:t> записывается как:</a:t>
            </a:r>
            <a:endParaRPr lang="en-US" sz="2200">
              <a:latin typeface="Verdana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58775" y="2906713"/>
            <a:ext cx="1512888" cy="13223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b="1" dirty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x</a:t>
            </a:r>
          </a:p>
        </p:txBody>
      </p:sp>
      <p:sp>
        <p:nvSpPr>
          <p:cNvPr id="20486" name="TextBox 20"/>
          <p:cNvSpPr txBox="1">
            <a:spLocks noChangeArrowheads="1"/>
          </p:cNvSpPr>
          <p:nvPr/>
        </p:nvSpPr>
        <p:spPr bwMode="auto">
          <a:xfrm>
            <a:off x="358775" y="3833813"/>
            <a:ext cx="201612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 b="1">
                <a:solidFill>
                  <a:srgbClr val="C00000"/>
                </a:solidFill>
                <a:latin typeface="Verdana" pitchFamily="34" charset="0"/>
              </a:rPr>
              <a:t>y</a:t>
            </a:r>
          </a:p>
        </p:txBody>
      </p:sp>
      <p:sp>
        <p:nvSpPr>
          <p:cNvPr id="20487" name="TextBox 21"/>
          <p:cNvSpPr txBox="1">
            <a:spLocks noChangeArrowheads="1"/>
          </p:cNvSpPr>
          <p:nvPr/>
        </p:nvSpPr>
        <p:spPr bwMode="auto">
          <a:xfrm>
            <a:off x="2606675" y="3402013"/>
            <a:ext cx="1171575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=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20488" name="TextBox 22"/>
          <p:cNvSpPr txBox="1">
            <a:spLocks noChangeArrowheads="1"/>
          </p:cNvSpPr>
          <p:nvPr/>
        </p:nvSpPr>
        <p:spPr bwMode="auto">
          <a:xfrm>
            <a:off x="1185863" y="3365500"/>
            <a:ext cx="611187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 b="1">
                <a:latin typeface="Verdana" pitchFamily="34" charset="0"/>
              </a:rPr>
              <a:t>:</a:t>
            </a: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250825" y="4121150"/>
            <a:ext cx="1044575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725613" y="2906713"/>
            <a:ext cx="1511300" cy="13223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</a:p>
        </p:txBody>
      </p:sp>
      <p:sp>
        <p:nvSpPr>
          <p:cNvPr id="20491" name="TextBox 25"/>
          <p:cNvSpPr txBox="1">
            <a:spLocks noChangeArrowheads="1"/>
          </p:cNvSpPr>
          <p:nvPr/>
        </p:nvSpPr>
        <p:spPr bwMode="auto">
          <a:xfrm>
            <a:off x="1689100" y="4041775"/>
            <a:ext cx="2016125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 b="1">
                <a:solidFill>
                  <a:srgbClr val="FFFF00"/>
                </a:solidFill>
                <a:latin typeface="Verdana" pitchFamily="34" charset="0"/>
              </a:rPr>
              <a:t>b</a:t>
            </a:r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1652588" y="4121150"/>
            <a:ext cx="1044575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706813" y="2906713"/>
            <a:ext cx="1512887" cy="13223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b="1" dirty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x</a:t>
            </a:r>
          </a:p>
        </p:txBody>
      </p:sp>
      <p:sp>
        <p:nvSpPr>
          <p:cNvPr id="20494" name="TextBox 28"/>
          <p:cNvSpPr txBox="1">
            <a:spLocks noChangeArrowheads="1"/>
          </p:cNvSpPr>
          <p:nvPr/>
        </p:nvSpPr>
        <p:spPr bwMode="auto">
          <a:xfrm>
            <a:off x="3706813" y="3833813"/>
            <a:ext cx="201612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 b="1">
                <a:solidFill>
                  <a:srgbClr val="C00000"/>
                </a:solidFill>
                <a:latin typeface="Verdana" pitchFamily="34" charset="0"/>
              </a:rPr>
              <a:t>y</a:t>
            </a:r>
          </a:p>
        </p:txBody>
      </p:sp>
      <p:sp>
        <p:nvSpPr>
          <p:cNvPr id="20495" name="TextBox 30"/>
          <p:cNvSpPr txBox="1">
            <a:spLocks noChangeArrowheads="1"/>
          </p:cNvSpPr>
          <p:nvPr/>
        </p:nvSpPr>
        <p:spPr bwMode="auto">
          <a:xfrm>
            <a:off x="4533900" y="3365500"/>
            <a:ext cx="611188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·</a:t>
            </a:r>
            <a:endParaRPr lang="en-US" sz="8000" b="1">
              <a:latin typeface="Verdana" pitchFamily="34" charset="0"/>
            </a:endParaRPr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3600450" y="4121150"/>
            <a:ext cx="1042988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6864350" y="2889250"/>
            <a:ext cx="2422525" cy="25542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b="1" dirty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x</a:t>
            </a:r>
            <a:r>
              <a:rPr lang="ru-RU" sz="8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·</a:t>
            </a:r>
            <a:r>
              <a:rPr lang="en-US" sz="80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8000" b="1" dirty="0">
              <a:solidFill>
                <a:schemeClr val="accent6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935788" y="3816350"/>
            <a:ext cx="2251075" cy="1323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y</a:t>
            </a:r>
            <a:r>
              <a:rPr lang="ru-RU" sz="8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·</a:t>
            </a:r>
            <a:r>
              <a:rPr lang="en-US" sz="8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endParaRPr lang="en-US" sz="8000" b="1" dirty="0">
              <a:solidFill>
                <a:srgbClr val="FFFF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50" name="Прямая соединительная линия 49"/>
          <p:cNvCxnSpPr/>
          <p:nvPr/>
        </p:nvCxnSpPr>
        <p:spPr>
          <a:xfrm>
            <a:off x="6900863" y="4103688"/>
            <a:ext cx="1881187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5073650" y="2914650"/>
            <a:ext cx="1512888" cy="25542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8000" b="1" dirty="0">
              <a:solidFill>
                <a:schemeClr val="tx2">
                  <a:lumMod val="60000"/>
                  <a:lumOff val="4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5110163" y="3860800"/>
            <a:ext cx="2016125" cy="1323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endParaRPr lang="en-US" sz="8000" b="1" dirty="0">
              <a:solidFill>
                <a:srgbClr val="FFFF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63" name="Прямая соединительная линия 62"/>
          <p:cNvCxnSpPr/>
          <p:nvPr/>
        </p:nvCxnSpPr>
        <p:spPr>
          <a:xfrm>
            <a:off x="5002213" y="4130675"/>
            <a:ext cx="1042987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03" name="TextBox 63"/>
          <p:cNvSpPr txBox="1">
            <a:spLocks noChangeArrowheads="1"/>
          </p:cNvSpPr>
          <p:nvPr/>
        </p:nvSpPr>
        <p:spPr bwMode="auto">
          <a:xfrm>
            <a:off x="5937250" y="3392488"/>
            <a:ext cx="117157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=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20504" name="TextBox 64"/>
          <p:cNvSpPr txBox="1">
            <a:spLocks noChangeArrowheads="1"/>
          </p:cNvSpPr>
          <p:nvPr/>
        </p:nvSpPr>
        <p:spPr bwMode="auto">
          <a:xfrm>
            <a:off x="0" y="5360988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6000" b="1">
                <a:solidFill>
                  <a:srgbClr val="C00000"/>
                </a:solidFill>
                <a:latin typeface="Verdana" pitchFamily="34" charset="0"/>
              </a:rPr>
              <a:t>y</a:t>
            </a:r>
            <a:r>
              <a:rPr lang="en-US" sz="6000" b="1">
                <a:latin typeface="Verdana" pitchFamily="34" charset="0"/>
              </a:rPr>
              <a:t>≠0, </a:t>
            </a:r>
            <a:r>
              <a:rPr lang="en-US" sz="6000" b="1">
                <a:solidFill>
                  <a:srgbClr val="FFFF00"/>
                </a:solidFill>
                <a:latin typeface="Verdana" pitchFamily="34" charset="0"/>
              </a:rPr>
              <a:t>b</a:t>
            </a:r>
            <a:r>
              <a:rPr lang="en-US" sz="6000" b="1">
                <a:latin typeface="Verdana" pitchFamily="34" charset="0"/>
              </a:rPr>
              <a:t>≠0,</a:t>
            </a:r>
            <a:r>
              <a:rPr lang="en-US" sz="6000" b="1">
                <a:solidFill>
                  <a:srgbClr val="558ED5"/>
                </a:solidFill>
                <a:latin typeface="Verdana" pitchFamily="34" charset="0"/>
              </a:rPr>
              <a:t> a</a:t>
            </a:r>
            <a:r>
              <a:rPr lang="en-US" sz="6000" b="1">
                <a:latin typeface="Verdana" pitchFamily="34" charset="0"/>
              </a:rPr>
              <a:t>≠0</a:t>
            </a:r>
            <a:endParaRPr lang="en-US" sz="6000" b="1">
              <a:solidFill>
                <a:srgbClr val="558ED5"/>
              </a:solidFill>
              <a:latin typeface="Verdana" pitchFamily="34" charset="0"/>
            </a:endParaRPr>
          </a:p>
        </p:txBody>
      </p:sp>
      <p:sp>
        <p:nvSpPr>
          <p:cNvPr id="20505" name="TextBox 29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Умножение и деление дробей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Box 35"/>
          <p:cNvSpPr txBox="1">
            <a:spLocks noChangeArrowheads="1"/>
          </p:cNvSpPr>
          <p:nvPr/>
        </p:nvSpPr>
        <p:spPr bwMode="auto">
          <a:xfrm>
            <a:off x="5649913" y="1817688"/>
            <a:ext cx="19812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 b="1">
                <a:solidFill>
                  <a:srgbClr val="00B0F0"/>
                </a:solidFill>
                <a:latin typeface="Verdana" pitchFamily="34" charset="0"/>
              </a:rPr>
              <a:t>21</a:t>
            </a:r>
          </a:p>
        </p:txBody>
      </p:sp>
      <p:pic>
        <p:nvPicPr>
          <p:cNvPr id="21506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TextBox 8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Деление двух дробей</a:t>
            </a:r>
          </a:p>
        </p:txBody>
      </p:sp>
      <p:sp>
        <p:nvSpPr>
          <p:cNvPr id="21508" name="TextBox 18"/>
          <p:cNvSpPr txBox="1">
            <a:spLocks noChangeArrowheads="1"/>
          </p:cNvSpPr>
          <p:nvPr/>
        </p:nvSpPr>
        <p:spPr bwMode="auto">
          <a:xfrm>
            <a:off x="250825" y="1268413"/>
            <a:ext cx="8642350" cy="7699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</a:rPr>
              <a:t>Чтобы разделить дробь на дробь, можно делимое умножить на дробь,</a:t>
            </a:r>
            <a:r>
              <a:rPr lang="en-US" sz="2200">
                <a:latin typeface="Verdana" pitchFamily="34" charset="0"/>
              </a:rPr>
              <a:t> </a:t>
            </a:r>
            <a:r>
              <a:rPr lang="ru-RU" sz="2200">
                <a:latin typeface="Verdana" pitchFamily="34" charset="0"/>
              </a:rPr>
              <a:t>обратную делителю.</a:t>
            </a:r>
            <a:endParaRPr lang="en-US" sz="2200">
              <a:latin typeface="Verdana" pitchFamily="34" charset="0"/>
            </a:endParaRPr>
          </a:p>
        </p:txBody>
      </p:sp>
      <p:sp>
        <p:nvSpPr>
          <p:cNvPr id="21509" name="TextBox 19"/>
          <p:cNvSpPr txBox="1">
            <a:spLocks noChangeArrowheads="1"/>
          </p:cNvSpPr>
          <p:nvPr/>
        </p:nvSpPr>
        <p:spPr bwMode="auto">
          <a:xfrm>
            <a:off x="358775" y="1808163"/>
            <a:ext cx="1512888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 b="1">
                <a:latin typeface="Verdana" pitchFamily="34" charset="0"/>
              </a:rPr>
              <a:t>6</a:t>
            </a:r>
          </a:p>
        </p:txBody>
      </p:sp>
      <p:sp>
        <p:nvSpPr>
          <p:cNvPr id="21510" name="TextBox 20"/>
          <p:cNvSpPr txBox="1">
            <a:spLocks noChangeArrowheads="1"/>
          </p:cNvSpPr>
          <p:nvPr/>
        </p:nvSpPr>
        <p:spPr bwMode="auto">
          <a:xfrm>
            <a:off x="358775" y="2916238"/>
            <a:ext cx="201612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 b="1">
                <a:latin typeface="Verdana" pitchFamily="34" charset="0"/>
              </a:rPr>
              <a:t>7</a:t>
            </a:r>
          </a:p>
        </p:txBody>
      </p:sp>
      <p:sp>
        <p:nvSpPr>
          <p:cNvPr id="21511" name="TextBox 21"/>
          <p:cNvSpPr txBox="1">
            <a:spLocks noChangeArrowheads="1"/>
          </p:cNvSpPr>
          <p:nvPr/>
        </p:nvSpPr>
        <p:spPr bwMode="auto">
          <a:xfrm>
            <a:off x="3203575" y="2303463"/>
            <a:ext cx="117157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=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21512" name="TextBox 22"/>
          <p:cNvSpPr txBox="1">
            <a:spLocks noChangeArrowheads="1"/>
          </p:cNvSpPr>
          <p:nvPr/>
        </p:nvSpPr>
        <p:spPr bwMode="auto">
          <a:xfrm>
            <a:off x="1185863" y="2268538"/>
            <a:ext cx="611187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 b="1">
                <a:latin typeface="Verdana" pitchFamily="34" charset="0"/>
              </a:rPr>
              <a:t>:</a:t>
            </a: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250825" y="3024188"/>
            <a:ext cx="1044575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725613" y="1808163"/>
            <a:ext cx="1979612" cy="1323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b="1" dirty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20</a:t>
            </a:r>
          </a:p>
        </p:txBody>
      </p:sp>
      <p:sp>
        <p:nvSpPr>
          <p:cNvPr id="21515" name="TextBox 25"/>
          <p:cNvSpPr txBox="1">
            <a:spLocks noChangeArrowheads="1"/>
          </p:cNvSpPr>
          <p:nvPr/>
        </p:nvSpPr>
        <p:spPr bwMode="auto">
          <a:xfrm>
            <a:off x="1689100" y="2943225"/>
            <a:ext cx="201612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 b="1">
                <a:solidFill>
                  <a:srgbClr val="00B0F0"/>
                </a:solidFill>
                <a:latin typeface="Verdana" pitchFamily="34" charset="0"/>
              </a:rPr>
              <a:t>21</a:t>
            </a:r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1652588" y="3024188"/>
            <a:ext cx="1624012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17" name="TextBox 29"/>
          <p:cNvSpPr txBox="1">
            <a:spLocks noChangeArrowheads="1"/>
          </p:cNvSpPr>
          <p:nvPr/>
        </p:nvSpPr>
        <p:spPr bwMode="auto">
          <a:xfrm>
            <a:off x="4284663" y="1817688"/>
            <a:ext cx="15113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 b="1">
                <a:latin typeface="Verdana" pitchFamily="34" charset="0"/>
              </a:rPr>
              <a:t>6</a:t>
            </a:r>
          </a:p>
        </p:txBody>
      </p:sp>
      <p:sp>
        <p:nvSpPr>
          <p:cNvPr id="21518" name="TextBox 32"/>
          <p:cNvSpPr txBox="1">
            <a:spLocks noChangeArrowheads="1"/>
          </p:cNvSpPr>
          <p:nvPr/>
        </p:nvSpPr>
        <p:spPr bwMode="auto">
          <a:xfrm>
            <a:off x="4284663" y="2924175"/>
            <a:ext cx="201612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 b="1">
                <a:latin typeface="Verdana" pitchFamily="34" charset="0"/>
              </a:rPr>
              <a:t>7</a:t>
            </a:r>
          </a:p>
        </p:txBody>
      </p:sp>
      <p:sp>
        <p:nvSpPr>
          <p:cNvPr id="21519" name="TextBox 33"/>
          <p:cNvSpPr txBox="1">
            <a:spLocks noChangeArrowheads="1"/>
          </p:cNvSpPr>
          <p:nvPr/>
        </p:nvSpPr>
        <p:spPr bwMode="auto">
          <a:xfrm>
            <a:off x="5110163" y="2276475"/>
            <a:ext cx="61277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·</a:t>
            </a:r>
            <a:endParaRPr lang="en-US" sz="8000" b="1">
              <a:latin typeface="Verdana" pitchFamily="34" charset="0"/>
            </a:endParaRPr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>
            <a:off x="4176713" y="3033713"/>
            <a:ext cx="1042987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5613400" y="2952750"/>
            <a:ext cx="2017713" cy="13223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b="1" dirty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20</a:t>
            </a:r>
          </a:p>
        </p:txBody>
      </p:sp>
      <p:cxnSp>
        <p:nvCxnSpPr>
          <p:cNvPr id="38" name="Прямая соединительная линия 37"/>
          <p:cNvCxnSpPr/>
          <p:nvPr/>
        </p:nvCxnSpPr>
        <p:spPr>
          <a:xfrm>
            <a:off x="5578475" y="3033713"/>
            <a:ext cx="1622425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23" name="TextBox 38"/>
          <p:cNvSpPr txBox="1">
            <a:spLocks noChangeArrowheads="1"/>
          </p:cNvSpPr>
          <p:nvPr/>
        </p:nvSpPr>
        <p:spPr bwMode="auto">
          <a:xfrm>
            <a:off x="7092950" y="2320925"/>
            <a:ext cx="1169988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=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21524" name="TextBox 39"/>
          <p:cNvSpPr txBox="1">
            <a:spLocks noChangeArrowheads="1"/>
          </p:cNvSpPr>
          <p:nvPr/>
        </p:nvSpPr>
        <p:spPr bwMode="auto">
          <a:xfrm>
            <a:off x="34925" y="4652963"/>
            <a:ext cx="117157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=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21525" name="TextBox 42"/>
          <p:cNvSpPr txBox="1">
            <a:spLocks noChangeArrowheads="1"/>
          </p:cNvSpPr>
          <p:nvPr/>
        </p:nvSpPr>
        <p:spPr bwMode="auto">
          <a:xfrm>
            <a:off x="1042988" y="4149725"/>
            <a:ext cx="3241675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 b="1">
                <a:latin typeface="Verdana" pitchFamily="34" charset="0"/>
              </a:rPr>
              <a:t>6</a:t>
            </a:r>
            <a:r>
              <a:rPr lang="ru-RU" sz="8000" b="1">
                <a:latin typeface="Verdana" pitchFamily="34" charset="0"/>
              </a:rPr>
              <a:t>·</a:t>
            </a:r>
            <a:r>
              <a:rPr lang="en-US" sz="8000" b="1">
                <a:latin typeface="Verdana" pitchFamily="34" charset="0"/>
              </a:rPr>
              <a:t>21</a:t>
            </a:r>
          </a:p>
        </p:txBody>
      </p:sp>
      <p:sp>
        <p:nvSpPr>
          <p:cNvPr id="21526" name="TextBox 43"/>
          <p:cNvSpPr txBox="1">
            <a:spLocks noChangeArrowheads="1"/>
          </p:cNvSpPr>
          <p:nvPr/>
        </p:nvSpPr>
        <p:spPr bwMode="auto">
          <a:xfrm>
            <a:off x="1042988" y="5256213"/>
            <a:ext cx="313372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 b="1">
                <a:latin typeface="Verdana" pitchFamily="34" charset="0"/>
              </a:rPr>
              <a:t>7</a:t>
            </a:r>
            <a:r>
              <a:rPr lang="ru-RU" sz="8000" b="1">
                <a:latin typeface="Verdana" pitchFamily="34" charset="0"/>
              </a:rPr>
              <a:t>·</a:t>
            </a:r>
            <a:r>
              <a:rPr lang="en-US" sz="8000" b="1">
                <a:latin typeface="Verdana" pitchFamily="34" charset="0"/>
              </a:rPr>
              <a:t>20</a:t>
            </a:r>
          </a:p>
        </p:txBody>
      </p:sp>
      <p:cxnSp>
        <p:nvCxnSpPr>
          <p:cNvPr id="46" name="Прямая соединительная линия 45"/>
          <p:cNvCxnSpPr/>
          <p:nvPr/>
        </p:nvCxnSpPr>
        <p:spPr>
          <a:xfrm>
            <a:off x="935038" y="5364163"/>
            <a:ext cx="2770187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 flipV="1">
            <a:off x="996950" y="4408488"/>
            <a:ext cx="1003300" cy="803275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29" name="TextBox 52"/>
          <p:cNvSpPr txBox="1">
            <a:spLocks noChangeArrowheads="1"/>
          </p:cNvSpPr>
          <p:nvPr/>
        </p:nvSpPr>
        <p:spPr bwMode="auto">
          <a:xfrm>
            <a:off x="1241425" y="3800475"/>
            <a:ext cx="558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>
                <a:solidFill>
                  <a:srgbClr val="C00000"/>
                </a:solidFill>
                <a:latin typeface="Verdana" pitchFamily="34" charset="0"/>
              </a:rPr>
              <a:t>3</a:t>
            </a:r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 flipV="1">
            <a:off x="2214563" y="5575300"/>
            <a:ext cx="1490662" cy="803275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 flipV="1">
            <a:off x="2159000" y="4408488"/>
            <a:ext cx="1492250" cy="803275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 flipV="1">
            <a:off x="1008063" y="5535613"/>
            <a:ext cx="1001712" cy="803275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33" name="TextBox 56"/>
          <p:cNvSpPr txBox="1">
            <a:spLocks noChangeArrowheads="1"/>
          </p:cNvSpPr>
          <p:nvPr/>
        </p:nvSpPr>
        <p:spPr bwMode="auto">
          <a:xfrm>
            <a:off x="2559050" y="6249988"/>
            <a:ext cx="11493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>
                <a:solidFill>
                  <a:srgbClr val="C00000"/>
                </a:solidFill>
                <a:latin typeface="Verdana" pitchFamily="34" charset="0"/>
              </a:rPr>
              <a:t>10</a:t>
            </a:r>
          </a:p>
        </p:txBody>
      </p:sp>
      <p:sp>
        <p:nvSpPr>
          <p:cNvPr id="21534" name="TextBox 57"/>
          <p:cNvSpPr txBox="1">
            <a:spLocks noChangeArrowheads="1"/>
          </p:cNvSpPr>
          <p:nvPr/>
        </p:nvSpPr>
        <p:spPr bwMode="auto">
          <a:xfrm>
            <a:off x="2730500" y="3860800"/>
            <a:ext cx="558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>
                <a:solidFill>
                  <a:srgbClr val="FFFF00"/>
                </a:solidFill>
                <a:latin typeface="Verdana" pitchFamily="34" charset="0"/>
              </a:rPr>
              <a:t>3</a:t>
            </a:r>
          </a:p>
        </p:txBody>
      </p:sp>
      <p:sp>
        <p:nvSpPr>
          <p:cNvPr id="21535" name="TextBox 58"/>
          <p:cNvSpPr txBox="1">
            <a:spLocks noChangeArrowheads="1"/>
          </p:cNvSpPr>
          <p:nvPr/>
        </p:nvSpPr>
        <p:spPr bwMode="auto">
          <a:xfrm>
            <a:off x="1204913" y="6249988"/>
            <a:ext cx="558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>
                <a:solidFill>
                  <a:srgbClr val="FFFF00"/>
                </a:solidFill>
                <a:latin typeface="Verdana" pitchFamily="34" charset="0"/>
              </a:rPr>
              <a:t>1</a:t>
            </a:r>
          </a:p>
        </p:txBody>
      </p:sp>
      <p:sp>
        <p:nvSpPr>
          <p:cNvPr id="21536" name="TextBox 59"/>
          <p:cNvSpPr txBox="1">
            <a:spLocks noChangeArrowheads="1"/>
          </p:cNvSpPr>
          <p:nvPr/>
        </p:nvSpPr>
        <p:spPr bwMode="auto">
          <a:xfrm>
            <a:off x="3600450" y="4652963"/>
            <a:ext cx="1169988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=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21537" name="TextBox 65"/>
          <p:cNvSpPr txBox="1">
            <a:spLocks noChangeArrowheads="1"/>
          </p:cNvSpPr>
          <p:nvPr/>
        </p:nvSpPr>
        <p:spPr bwMode="auto">
          <a:xfrm>
            <a:off x="7451725" y="4149725"/>
            <a:ext cx="3241675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 b="1">
                <a:latin typeface="Verdana" pitchFamily="34" charset="0"/>
              </a:rPr>
              <a:t>9</a:t>
            </a:r>
          </a:p>
        </p:txBody>
      </p:sp>
      <p:sp>
        <p:nvSpPr>
          <p:cNvPr id="21538" name="TextBox 66"/>
          <p:cNvSpPr txBox="1">
            <a:spLocks noChangeArrowheads="1"/>
          </p:cNvSpPr>
          <p:nvPr/>
        </p:nvSpPr>
        <p:spPr bwMode="auto">
          <a:xfrm>
            <a:off x="7092950" y="5273675"/>
            <a:ext cx="3132138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 b="1">
                <a:latin typeface="Verdana" pitchFamily="34" charset="0"/>
              </a:rPr>
              <a:t>10</a:t>
            </a:r>
          </a:p>
        </p:txBody>
      </p:sp>
      <p:cxnSp>
        <p:nvCxnSpPr>
          <p:cNvPr id="68" name="Прямая соединительная линия 67"/>
          <p:cNvCxnSpPr/>
          <p:nvPr/>
        </p:nvCxnSpPr>
        <p:spPr>
          <a:xfrm>
            <a:off x="7310438" y="5364163"/>
            <a:ext cx="1385887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40" name="TextBox 68"/>
          <p:cNvSpPr txBox="1">
            <a:spLocks noChangeArrowheads="1"/>
          </p:cNvSpPr>
          <p:nvPr/>
        </p:nvSpPr>
        <p:spPr bwMode="auto">
          <a:xfrm>
            <a:off x="4464050" y="4149725"/>
            <a:ext cx="3240088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 b="1">
                <a:latin typeface="Verdana" pitchFamily="34" charset="0"/>
              </a:rPr>
              <a:t>3</a:t>
            </a:r>
            <a:r>
              <a:rPr lang="ru-RU" sz="8000" b="1">
                <a:latin typeface="Verdana" pitchFamily="34" charset="0"/>
              </a:rPr>
              <a:t>·</a:t>
            </a:r>
            <a:r>
              <a:rPr lang="en-US" sz="8000" b="1">
                <a:latin typeface="Verdana" pitchFamily="34" charset="0"/>
              </a:rPr>
              <a:t>3</a:t>
            </a:r>
          </a:p>
        </p:txBody>
      </p:sp>
      <p:sp>
        <p:nvSpPr>
          <p:cNvPr id="21541" name="TextBox 69"/>
          <p:cNvSpPr txBox="1">
            <a:spLocks noChangeArrowheads="1"/>
          </p:cNvSpPr>
          <p:nvPr/>
        </p:nvSpPr>
        <p:spPr bwMode="auto">
          <a:xfrm>
            <a:off x="4572000" y="5256213"/>
            <a:ext cx="1817688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 b="1">
                <a:latin typeface="Verdana" pitchFamily="34" charset="0"/>
              </a:rPr>
              <a:t>10</a:t>
            </a:r>
          </a:p>
        </p:txBody>
      </p:sp>
      <p:cxnSp>
        <p:nvCxnSpPr>
          <p:cNvPr id="71" name="Прямая соединительная линия 70"/>
          <p:cNvCxnSpPr/>
          <p:nvPr/>
        </p:nvCxnSpPr>
        <p:spPr>
          <a:xfrm>
            <a:off x="4572000" y="5364163"/>
            <a:ext cx="1817688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43" name="TextBox 71"/>
          <p:cNvSpPr txBox="1">
            <a:spLocks noChangeArrowheads="1"/>
          </p:cNvSpPr>
          <p:nvPr/>
        </p:nvSpPr>
        <p:spPr bwMode="auto">
          <a:xfrm>
            <a:off x="6300788" y="4652963"/>
            <a:ext cx="1169987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=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21544" name="TextBox 41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Умножение и деление дробей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647</TotalTime>
  <Words>560</Words>
  <Application>Microsoft Office PowerPoint</Application>
  <PresentationFormat>Экран (4:3)</PresentationFormat>
  <Paragraphs>371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Calibri</vt:lpstr>
      <vt:lpstr>Verdana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Roman</dc:creator>
  <cp:lastModifiedBy>www.PHILka.RU</cp:lastModifiedBy>
  <cp:revision>91</cp:revision>
  <dcterms:created xsi:type="dcterms:W3CDTF">2012-12-15T11:02:59Z</dcterms:created>
  <dcterms:modified xsi:type="dcterms:W3CDTF">2013-12-11T05:51:53Z</dcterms:modified>
</cp:coreProperties>
</file>