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303" r:id="rId3"/>
    <p:sldId id="259" r:id="rId4"/>
    <p:sldId id="280" r:id="rId5"/>
    <p:sldId id="304" r:id="rId6"/>
    <p:sldId id="311" r:id="rId7"/>
    <p:sldId id="312" r:id="rId8"/>
    <p:sldId id="313" r:id="rId9"/>
    <p:sldId id="305" r:id="rId10"/>
    <p:sldId id="314" r:id="rId11"/>
    <p:sldId id="315" r:id="rId12"/>
    <p:sldId id="31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33"/>
    <a:srgbClr val="990000"/>
    <a:srgbClr val="000066"/>
    <a:srgbClr val="009900"/>
    <a:srgbClr val="FFFF66"/>
    <a:srgbClr val="FFCC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265" autoAdjust="0"/>
    <p:restoredTop sz="89620" autoAdjust="0"/>
  </p:normalViewPr>
  <p:slideViewPr>
    <p:cSldViewPr>
      <p:cViewPr>
        <p:scale>
          <a:sx n="100" d="100"/>
          <a:sy n="100" d="100"/>
        </p:scale>
        <p:origin x="-42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7EDC94D-D484-4999-8F2E-C3CF12605102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57FB283-8A45-4905-9FC1-7A9EAC37F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М. Ларионов. Рыбы при закате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073B93-9AD1-4B1A-B563-AA3F8E3207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Борисов-Мусатов. «Весна»</a:t>
            </a:r>
          </a:p>
          <a:p>
            <a:r>
              <a:rPr lang="ru-RU" smtClean="0"/>
              <a:t>Явленский. «Портрет»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348E3E-01F2-4991-9E2E-0BA8B3C3D71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Борисов-Мусатов. «Весна»</a:t>
            </a:r>
          </a:p>
          <a:p>
            <a:r>
              <a:rPr lang="ru-RU" smtClean="0"/>
              <a:t>Явленский. «Портрет»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CE7A9C-1DF1-44F3-9665-BCB8DFB7ECD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CFE85-BAD7-4999-85D7-B74F0B854B08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F7685-14A5-44EB-8890-F21CFAF0D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8FA74-15AF-4387-AFAA-AD362F53E1AA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91D23-CD85-404F-B2D4-99AC6440E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1A96E-855D-47F7-9B53-BF50A7614D5D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7EDD6-CDE1-4190-97D2-060FFB0AE1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5597-CDBF-4052-923A-47169FC45346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143-9C59-4B02-BE6D-919847CF4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E9DB6-8292-4278-A21B-DA8695389F3F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207EC-3AA1-4FCA-86CA-CE026AEFA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F83CD-9296-4714-B394-5C1EE6FC0B78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1CFAB-B6A7-40C6-A64C-81D916F98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F1464-749A-4F1E-B600-8AE51BAAFE07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CE694-2CF7-40A7-8F40-E3B9C1D84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7BA85-611F-4D7F-AFE6-908B5A6B455D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FF6-62E6-4113-9B9F-FA026147B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BA947-5BFE-42C3-AACC-AED761285EA5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51872-8875-4C31-9444-87B5CEA48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3C9A5-5631-4616-9FC5-2BB464BBC5F5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3DB2B-8DCC-4C70-BF72-495FC96B6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24D01-1635-452B-8961-046DB0051E54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9CE2B-6B11-444D-9BA7-DB2AEEB75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556344-DB8B-4AD7-986E-C8183C66D5EB}" type="datetimeFigureOut">
              <a:rPr lang="ru-RU"/>
              <a:pPr>
                <a:defRPr/>
              </a:pPr>
              <a:t>04.10.2013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C9E16A-7196-48D5-8C6E-B477C9D2B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9948" y="-531440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Цветовая гамма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5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1239838"/>
            <a:ext cx="44640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msi\Downloads\цвет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33375"/>
            <a:ext cx="6337300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765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0313" y="188913"/>
            <a:ext cx="6854825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867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8675" name="Picture 3" descr="C:\Users\msi\Downloads\цвет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88913"/>
            <a:ext cx="648017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660033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660033"/>
                </a:solidFill>
              </a:rPr>
              <a:t>     </a:t>
            </a:r>
            <a:r>
              <a:rPr lang="ru-RU" sz="3700" b="1" smtClean="0">
                <a:solidFill>
                  <a:srgbClr val="660033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12968" cy="5256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66"/>
                </a:solidFill>
              </a:rPr>
              <a:t>Принести рабочую тетрадь, лист А3, карандаш, краски (гуашь), кисти № 4, 6, 8.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568575"/>
            <a:ext cx="524986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2427288"/>
            <a:ext cx="3230563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93875" y="332656"/>
            <a:ext cx="8280920" cy="16561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Какое состояние передал в картине «Весна</a:t>
            </a:r>
            <a:r>
              <a:rPr lang="ru-RU" sz="3200" dirty="0">
                <a:solidFill>
                  <a:srgbClr val="660033"/>
                </a:solidFill>
              </a:rPr>
              <a:t>» (слева) </a:t>
            </a:r>
            <a:r>
              <a:rPr lang="ru-RU" sz="3200" dirty="0">
                <a:solidFill>
                  <a:srgbClr val="660033"/>
                </a:solidFill>
              </a:rPr>
              <a:t>Борисов-</a:t>
            </a:r>
            <a:r>
              <a:rPr lang="ru-RU" sz="3200" dirty="0" err="1">
                <a:solidFill>
                  <a:srgbClr val="660033"/>
                </a:solidFill>
              </a:rPr>
              <a:t>Мусатов</a:t>
            </a:r>
            <a:r>
              <a:rPr lang="ru-RU" sz="3200" dirty="0">
                <a:solidFill>
                  <a:srgbClr val="660033"/>
                </a:solidFill>
              </a:rPr>
              <a:t>? Спокойное или напряженное?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045" y="332656"/>
            <a:ext cx="8280920" cy="16561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А Явленский в «Портрете» (справа)? Спокойное или напряжённое? Как вы догадались?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400">
                <a:solidFill>
                  <a:srgbClr val="660033"/>
                </a:solidFill>
              </a:rPr>
              <a:t>Как художникам удаётся передать в своих картинах состояние души или природы?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Поиск решения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323850" y="1125538"/>
            <a:ext cx="8496300" cy="2879725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>
                <a:solidFill>
                  <a:srgbClr val="324043"/>
                </a:solidFill>
              </a:rPr>
              <a:t>1. </a:t>
            </a:r>
            <a:r>
              <a:rPr lang="ru-RU" sz="2800" b="1">
                <a:solidFill>
                  <a:srgbClr val="324043"/>
                </a:solidFill>
              </a:rPr>
              <a:t>До чтения:</a:t>
            </a:r>
          </a:p>
          <a:p>
            <a:r>
              <a:rPr lang="ru-RU" sz="2800" b="1">
                <a:solidFill>
                  <a:srgbClr val="324043"/>
                </a:solidFill>
              </a:rPr>
              <a:t>– Рассмотрите выделенные слова в тексте, прочитайте заголовок и ответьте на вопрос: о чем этот текст?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25538"/>
            <a:ext cx="8440738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292600"/>
            <a:ext cx="8440738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323850" y="1125538"/>
            <a:ext cx="8496300" cy="2879725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>
                <a:solidFill>
                  <a:srgbClr val="324043"/>
                </a:solidFill>
              </a:rPr>
              <a:t>2. Во время чтения:</a:t>
            </a:r>
          </a:p>
          <a:p>
            <a:r>
              <a:rPr lang="ru-RU" sz="2400" b="1">
                <a:solidFill>
                  <a:srgbClr val="324043"/>
                </a:solidFill>
              </a:rPr>
              <a:t>– Проверьте себя по тексту (2-й абзац). Найдите в тексте, какие бывают сочетания цветов (3–4-й абзацы)?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413" y="981075"/>
            <a:ext cx="8440737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413" y="4183063"/>
            <a:ext cx="8440737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568575"/>
            <a:ext cx="524986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2427288"/>
            <a:ext cx="3230563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188639"/>
            <a:ext cx="9144000" cy="20882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800" b="1">
                <a:solidFill>
                  <a:srgbClr val="324043"/>
                </a:solidFill>
              </a:rPr>
              <a:t>После чтения:</a:t>
            </a:r>
            <a:endParaRPr lang="ru-RU" sz="2800">
              <a:solidFill>
                <a:srgbClr val="324043"/>
              </a:solidFill>
            </a:endParaRPr>
          </a:p>
          <a:p>
            <a:pPr algn="just"/>
            <a:r>
              <a:rPr lang="ru-RU" sz="2800">
                <a:solidFill>
                  <a:srgbClr val="324043"/>
                </a:solidFill>
              </a:rPr>
              <a:t>– Посмотрите ещё раз на картины и определите, какую гамму цветов подобрал для своей картины Борисов-Мусатов, а какую Явленский?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400">
                <a:solidFill>
                  <a:srgbClr val="660033"/>
                </a:solidFill>
              </a:rPr>
              <a:t>Как художникам удаётся передать в своих картинах состояние души или природы?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263650"/>
            <a:ext cx="28797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25413" y="620713"/>
            <a:ext cx="6011862" cy="936625"/>
          </a:xfrm>
          <a:prstGeom prst="wedgeRoundRectCallout">
            <a:avLst>
              <a:gd name="adj1" fmla="val -20833"/>
              <a:gd name="adj2" fmla="val 4843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400" b="1">
                <a:solidFill>
                  <a:srgbClr val="324043"/>
                </a:solidFill>
              </a:rPr>
              <a:t>1. Смешивая основные цвета, получаем составные, рис. 1.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4463" y="2060575"/>
            <a:ext cx="6011862" cy="1081088"/>
          </a:xfrm>
          <a:prstGeom prst="wedgeRoundRectCallout">
            <a:avLst>
              <a:gd name="adj1" fmla="val -20833"/>
              <a:gd name="adj2" fmla="val 4644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solidFill>
                  <a:srgbClr val="660033"/>
                </a:solidFill>
              </a:rPr>
              <a:t>2. Смешивая основные и составные, получаем промежуточные </a:t>
            </a:r>
            <a:r>
              <a:rPr lang="ru-RU" sz="2400" b="1" dirty="0">
                <a:solidFill>
                  <a:srgbClr val="660033"/>
                </a:solidFill>
              </a:rPr>
              <a:t>цвета.</a:t>
            </a:r>
            <a:endParaRPr lang="ru-RU" sz="2400" b="1" dirty="0">
              <a:solidFill>
                <a:srgbClr val="660033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25413" y="3644900"/>
            <a:ext cx="6011862" cy="1152525"/>
          </a:xfrm>
          <a:prstGeom prst="wedgeRoundRectCallout">
            <a:avLst>
              <a:gd name="adj1" fmla="val -19784"/>
              <a:gd name="adj2" fmla="val 46861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3. С помощью белил получаем пастельные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цвета.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04825" y="5041900"/>
            <a:ext cx="8388350" cy="1008063"/>
          </a:xfrm>
          <a:prstGeom prst="wedgeRoundRectCallout">
            <a:avLst>
              <a:gd name="adj1" fmla="val -20645"/>
              <a:gd name="adj2" fmla="val 45297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990000"/>
                </a:solidFill>
              </a:rPr>
              <a:t>4. С помощью чёрного цвета затемняем цвета радуги.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</TotalTime>
  <Words>216</Words>
  <Application>Microsoft Office PowerPoint</Application>
  <PresentationFormat>Экран (4:3)</PresentationFormat>
  <Paragraphs>42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95</cp:revision>
  <dcterms:created xsi:type="dcterms:W3CDTF">2012-09-17T15:13:52Z</dcterms:created>
  <dcterms:modified xsi:type="dcterms:W3CDTF">2013-10-04T12:07:33Z</dcterms:modified>
</cp:coreProperties>
</file>