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00000"/>
    <a:srgbClr val="0F4D10"/>
    <a:srgbClr val="008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5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80" y="-90"/>
      </p:cViewPr>
      <p:guideLst>
        <p:guide orient="horz" pos="365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509C56D-BF19-4310-B838-FC218DC58A1F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FA59D1B-F6F1-40CD-9E97-1D87AA381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883B2-8C55-425B-9C9C-5E9F3F2CAB21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3CC81-A18F-4695-9A63-D3DD919D0A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71FF6-F7C1-4BD3-9C9A-7DC69B394F5B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65BC3-95B3-4CD5-BD49-2FCE8C550B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0E575-461C-4ED2-8D6D-A1A12D0BFA2B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E399F-BC75-4A39-B2AA-1C75FE0CDA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D7C74-8391-435D-B294-D3A48068CB7B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92C2A-0D39-43C8-804D-ECC4F4190C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651DD-6817-41F1-9597-7BD334809E97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5DF1D-A4BB-4EE1-861E-9FE5C08B31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110E4-5AF7-4801-90E8-D6C9F945BAAB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6456D-F1DD-4627-B69D-B914B8651C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C858F-8E73-4F4F-9C93-59DA74A7788C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7D06D-83D4-47B5-B123-16F8BC9DC2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6440B-FC71-49AA-AB10-499850F2CE88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0B01B-974B-4093-970F-3D8837DE8D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3F996-D71C-4F28-8701-29E3D59AFA4A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0FE68-AEB3-4C52-AA4D-A29CF2FE54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BDB33-E4AB-4F09-B065-29C41E06E59E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80810-41F4-4F8A-915C-F6038DCDA7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571D9-1609-4ACA-9369-67509F6B9925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DA8EA-B8E1-424C-8576-8310CD0583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8D1D174-24CA-41F0-8CB7-2B704F7E01BB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059E1D3-8187-4E3B-A9F1-1E07A2B5D0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5.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1</a:t>
            </a:r>
            <a:r>
              <a:rPr lang="ru-RU" sz="3000" b="1">
                <a:solidFill>
                  <a:srgbClr val="151515"/>
                </a:solidFill>
              </a:rPr>
              <a:t>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Понятие о процентах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-26988"/>
            <a:ext cx="3132138" cy="900113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1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V</a:t>
            </a:r>
            <a:r>
              <a:rPr lang="ru-RU" sz="3000" b="1">
                <a:solidFill>
                  <a:srgbClr val="151515"/>
                </a:solidFill>
              </a:rPr>
              <a:t>.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ПРОЦЕНТЫ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9399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 проценты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, по сути,</a:t>
            </a: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являются задачами на дроби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но дроби особого вида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со знаменателем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</a:p>
        </p:txBody>
      </p:sp>
      <p:pic>
        <p:nvPicPr>
          <p:cNvPr id="2355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Box 7"/>
          <p:cNvSpPr txBox="1">
            <a:spLocks noChangeArrowheads="1"/>
          </p:cNvSpPr>
          <p:nvPr/>
        </p:nvSpPr>
        <p:spPr bwMode="auto">
          <a:xfrm>
            <a:off x="0" y="74613"/>
            <a:ext cx="3132138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Понятие</a:t>
            </a:r>
          </a:p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 процентах</a:t>
            </a:r>
          </a:p>
        </p:txBody>
      </p:sp>
      <p:sp>
        <p:nvSpPr>
          <p:cNvPr id="23556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 задачах на проценты</a:t>
            </a:r>
          </a:p>
        </p:txBody>
      </p:sp>
      <p:sp>
        <p:nvSpPr>
          <p:cNvPr id="12" name="TextBox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3293985"/>
            <a:ext cx="8640960" cy="2419509"/>
          </a:xfrm>
          <a:prstGeom prst="rect">
            <a:avLst/>
          </a:prstGeom>
          <a:blipFill rotWithShape="1">
            <a:blip r:embed="rId3"/>
            <a:stretch>
              <a:fillRect t="-4030" b="-8312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4578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делимости</a:t>
            </a:r>
          </a:p>
        </p:txBody>
      </p:sp>
      <p:pic>
        <p:nvPicPr>
          <p:cNvPr id="24580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4582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 такое процент?</a:t>
            </a:r>
          </a:p>
        </p:txBody>
      </p:sp>
      <p:sp>
        <p:nvSpPr>
          <p:cNvPr id="24583" name="TextBox 14"/>
          <p:cNvSpPr txBox="1">
            <a:spLocks noChangeArrowheads="1"/>
          </p:cNvSpPr>
          <p:nvPr/>
        </p:nvSpPr>
        <p:spPr bwMode="auto">
          <a:xfrm>
            <a:off x="250825" y="2259013"/>
            <a:ext cx="8640763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Найдите один процент от чисел: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100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1000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250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7300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1000000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24584" name="TextBox 14"/>
          <p:cNvSpPr txBox="1">
            <a:spLocks noChangeArrowheads="1"/>
          </p:cNvSpPr>
          <p:nvPr/>
        </p:nvSpPr>
        <p:spPr bwMode="auto">
          <a:xfrm>
            <a:off x="250825" y="3109913"/>
            <a:ext cx="8640763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Сколько процентов от числа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200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составляет число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100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</a:p>
        </p:txBody>
      </p:sp>
      <p:sp>
        <p:nvSpPr>
          <p:cNvPr id="24585" name="TextBox 14"/>
          <p:cNvSpPr txBox="1">
            <a:spLocks noChangeArrowheads="1"/>
          </p:cNvSpPr>
          <p:nvPr/>
        </p:nvSpPr>
        <p:spPr bwMode="auto">
          <a:xfrm>
            <a:off x="250825" y="3608388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Скольким процентам от числа 1 соответствует осьмушка?</a:t>
            </a:r>
          </a:p>
        </p:txBody>
      </p:sp>
      <p:sp>
        <p:nvSpPr>
          <p:cNvPr id="24586" name="TextBox 24"/>
          <p:cNvSpPr txBox="1">
            <a:spLocks noChangeArrowheads="1"/>
          </p:cNvSpPr>
          <p:nvPr/>
        </p:nvSpPr>
        <p:spPr bwMode="auto">
          <a:xfrm>
            <a:off x="250825" y="4144963"/>
            <a:ext cx="8640763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Каким дробям соответствует: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56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%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25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%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%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%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120%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0,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%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? </a:t>
            </a:r>
          </a:p>
        </p:txBody>
      </p:sp>
      <p:sp>
        <p:nvSpPr>
          <p:cNvPr id="24587" name="TextBox 17"/>
          <p:cNvSpPr txBox="1">
            <a:spLocks noChangeArrowheads="1"/>
          </p:cNvSpPr>
          <p:nvPr/>
        </p:nvSpPr>
        <p:spPr bwMode="auto">
          <a:xfrm>
            <a:off x="0" y="74613"/>
            <a:ext cx="3132138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Понятие</a:t>
            </a:r>
          </a:p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 процентах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268760"/>
            <a:ext cx="8640960" cy="1408975"/>
          </a:xfrm>
          <a:prstGeom prst="rect">
            <a:avLst/>
          </a:prstGeom>
          <a:blipFill rotWithShape="1">
            <a:blip r:embed="rId2"/>
            <a:stretch>
              <a:fillRect t="-6926" b="-5628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74613"/>
            <a:ext cx="3132138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Понятие</a:t>
            </a:r>
          </a:p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 процентах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Определение процента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2759075"/>
            <a:ext cx="8642350" cy="1168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Для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обозначения процента</a:t>
            </a:r>
            <a:endParaRPr lang="en-US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используется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знак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%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3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3987800"/>
            <a:ext cx="8642350" cy="22463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Вместо</a:t>
            </a:r>
            <a:endParaRPr lang="en-US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процент от данного числа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» можно говорить</a:t>
            </a:r>
            <a:endParaRPr lang="en-US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процент</a:t>
            </a:r>
            <a:r>
              <a:rPr lang="en-US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данного числа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».</a:t>
            </a:r>
            <a:endParaRPr lang="ru-RU" sz="3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0825" y="1268413"/>
            <a:ext cx="8642350" cy="403225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Исторически сложилось так,</a:t>
            </a: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что некоторые дроби</a:t>
            </a:r>
          </a:p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с числителем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имеют,</a:t>
            </a:r>
          </a:p>
          <a:p>
            <a:pPr algn="ctr"/>
            <a:r>
              <a:rPr lang="ru-RU" sz="3200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кроме общепринятого математического</a:t>
            </a:r>
          </a:p>
          <a:p>
            <a:pPr algn="ctr"/>
            <a:r>
              <a:rPr lang="ru-RU" sz="3200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стандартного названия</a:t>
            </a: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(оно выражается числительным),</a:t>
            </a:r>
          </a:p>
          <a:p>
            <a:pPr algn="ctr"/>
            <a:r>
              <a:rPr lang="ru-RU" sz="3200" i="1">
                <a:solidFill>
                  <a:srgbClr val="63252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ещё и своё индивидуальное название 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(выражается существительным).</a:t>
            </a: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74613"/>
            <a:ext cx="3132138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Понятие</a:t>
            </a:r>
          </a:p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 процентах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Индивидуальные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названия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74613"/>
            <a:ext cx="3132138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Понятие</a:t>
            </a:r>
          </a:p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 процентах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Индивидуальные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названия дробей</a:t>
            </a:r>
          </a:p>
        </p:txBody>
      </p: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844824"/>
            <a:ext cx="8640960" cy="3636316"/>
          </a:xfrm>
          <a:prstGeom prst="rect">
            <a:avLst/>
          </a:prstGeom>
          <a:blipFill rotWithShape="1">
            <a:blip r:embed="rId3"/>
            <a:stretch>
              <a:fillRect l="-846" r="-846" b="-4698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  <p:pic>
        <p:nvPicPr>
          <p:cNvPr id="1843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7"/>
          <p:cNvSpPr txBox="1">
            <a:spLocks noChangeArrowheads="1"/>
          </p:cNvSpPr>
          <p:nvPr/>
        </p:nvSpPr>
        <p:spPr bwMode="auto">
          <a:xfrm>
            <a:off x="0" y="74613"/>
            <a:ext cx="3132138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Понятие</a:t>
            </a:r>
          </a:p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 процентах</a:t>
            </a:r>
          </a:p>
        </p:txBody>
      </p:sp>
      <p:sp>
        <p:nvSpPr>
          <p:cNvPr id="18436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Индивидуальные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названия дробей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0825" y="1847850"/>
            <a:ext cx="8642350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Дробей,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имеющих индивидуальные названия, мало.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78936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 названии последней дроби хорошо видно устаревшее русское название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цифры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– «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осемь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», или «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осмь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».</a:t>
            </a:r>
          </a:p>
        </p:txBody>
      </p:sp>
      <p:sp>
        <p:nvSpPr>
          <p:cNvPr id="11" name="TextBox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2695455"/>
            <a:ext cx="8640960" cy="1032911"/>
          </a:xfrm>
          <a:prstGeom prst="rect">
            <a:avLst/>
          </a:prstGeom>
          <a:blipFill rotWithShape="1">
            <a:blip r:embed="rId3"/>
            <a:stretch>
              <a:fillRect l="-846" t="-4118" r="-846" b="-3529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5094288"/>
            <a:ext cx="8642350" cy="16303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 старину индивидуальные названия имело большее количество дробей, чем сейчас.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Более того, была даже некоторая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система названий таких дробей.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ИСТОРИЧЕСКИЕ ПРИМЕРЫ</a:t>
            </a:r>
          </a:p>
        </p:txBody>
      </p:sp>
      <p:pic>
        <p:nvPicPr>
          <p:cNvPr id="1945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7"/>
          <p:cNvSpPr txBox="1">
            <a:spLocks noChangeArrowheads="1"/>
          </p:cNvSpPr>
          <p:nvPr/>
        </p:nvSpPr>
        <p:spPr bwMode="auto">
          <a:xfrm>
            <a:off x="0" y="74613"/>
            <a:ext cx="3132138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Понятие</a:t>
            </a:r>
          </a:p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 процентах</a:t>
            </a:r>
          </a:p>
        </p:txBody>
      </p:sp>
      <p:sp>
        <p:nvSpPr>
          <p:cNvPr id="19460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Индивидуальные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названия дробей</a:t>
            </a:r>
          </a:p>
        </p:txBody>
      </p: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808820"/>
            <a:ext cx="8640960" cy="1834669"/>
          </a:xfrm>
          <a:prstGeom prst="rect">
            <a:avLst/>
          </a:prstGeom>
          <a:blipFill rotWithShape="1">
            <a:blip r:embed="rId3"/>
            <a:stretch>
              <a:fillRect t="-1661" b="-664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13" name="TextBox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3699030"/>
            <a:ext cx="8640960" cy="2029723"/>
          </a:xfrm>
          <a:prstGeom prst="rect">
            <a:avLst/>
          </a:prstGeom>
          <a:blipFill rotWithShape="1">
            <a:blip r:embed="rId4"/>
            <a:stretch>
              <a:fillRect l="-141" t="-1502" r="-141" b="-300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14" name="TextBox 1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027495" y="4914165"/>
            <a:ext cx="8640960" cy="4644092"/>
          </a:xfrm>
          <a:prstGeom prst="rect">
            <a:avLst/>
          </a:prstGeom>
          <a:blipFill rotWithShape="1">
            <a:blip r:embed="rId5"/>
            <a:stretch>
              <a:fillRect t="-656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ИСТОРИЧЕСКИЕ ПРИМЕРЫ</a:t>
            </a:r>
          </a:p>
        </p:txBody>
      </p:sp>
      <p:pic>
        <p:nvPicPr>
          <p:cNvPr id="2048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Box 7"/>
          <p:cNvSpPr txBox="1">
            <a:spLocks noChangeArrowheads="1"/>
          </p:cNvSpPr>
          <p:nvPr/>
        </p:nvSpPr>
        <p:spPr bwMode="auto">
          <a:xfrm>
            <a:off x="0" y="74613"/>
            <a:ext cx="3132138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Понятие</a:t>
            </a:r>
          </a:p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 процентах</a:t>
            </a:r>
          </a:p>
        </p:txBody>
      </p:sp>
      <p:sp>
        <p:nvSpPr>
          <p:cNvPr id="20484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Индивидуальные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названия дробей</a:t>
            </a:r>
          </a:p>
        </p:txBody>
      </p: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808820"/>
            <a:ext cx="8640960" cy="964367"/>
          </a:xfrm>
          <a:prstGeom prst="rect">
            <a:avLst/>
          </a:prstGeom>
          <a:blipFill rotWithShape="1">
            <a:blip r:embed="rId3"/>
            <a:stretch>
              <a:fillRect b="-12025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2843935"/>
            <a:ext cx="8640960" cy="964367"/>
          </a:xfrm>
          <a:prstGeom prst="rect">
            <a:avLst/>
          </a:prstGeom>
          <a:blipFill rotWithShape="1">
            <a:blip r:embed="rId4"/>
            <a:stretch>
              <a:fillRect t="-3165" b="-1899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11" name="TextBox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3879050"/>
            <a:ext cx="8640960" cy="964367"/>
          </a:xfrm>
          <a:prstGeom prst="rect">
            <a:avLst/>
          </a:prstGeom>
          <a:blipFill rotWithShape="1">
            <a:blip r:embed="rId5"/>
            <a:stretch>
              <a:fillRect t="-3145" b="-1258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2479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</a:rPr>
              <a:t>Почти во всех</a:t>
            </a:r>
          </a:p>
          <a:p>
            <a:pPr algn="ctr"/>
            <a:r>
              <a:rPr lang="ru-RU" sz="3500">
                <a:latin typeface="Verdana" pitchFamily="34" charset="0"/>
              </a:rPr>
              <a:t>индивидуальных названиях дробей присутствуют</a:t>
            </a:r>
          </a:p>
          <a:p>
            <a:pPr algn="ctr"/>
            <a:r>
              <a:rPr lang="ru-RU" sz="3500">
                <a:latin typeface="Verdana" pitchFamily="34" charset="0"/>
              </a:rPr>
              <a:t>названия их </a:t>
            </a:r>
            <a:r>
              <a:rPr lang="ru-RU" sz="3500" b="1">
                <a:latin typeface="Verdana" pitchFamily="34" charset="0"/>
              </a:rPr>
              <a:t>знаменателей</a:t>
            </a:r>
            <a:r>
              <a:rPr lang="ru-RU" sz="3500">
                <a:latin typeface="Verdana" pitchFamily="34" charset="0"/>
              </a:rPr>
              <a:t>.</a:t>
            </a:r>
          </a:p>
        </p:txBody>
      </p:sp>
      <p:pic>
        <p:nvPicPr>
          <p:cNvPr id="2150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7"/>
          <p:cNvSpPr txBox="1">
            <a:spLocks noChangeArrowheads="1"/>
          </p:cNvSpPr>
          <p:nvPr/>
        </p:nvSpPr>
        <p:spPr bwMode="auto">
          <a:xfrm>
            <a:off x="0" y="74613"/>
            <a:ext cx="3132138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</a:rPr>
              <a:t>Понятие</a:t>
            </a:r>
          </a:p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</a:rPr>
              <a:t>о процентах</a:t>
            </a:r>
          </a:p>
        </p:txBody>
      </p:sp>
      <p:sp>
        <p:nvSpPr>
          <p:cNvPr id="21508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Происхождение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названия «процент»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3578225"/>
            <a:ext cx="8642350" cy="17081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</a:rPr>
              <a:t>Процент в переводе с латыни значит</a:t>
            </a:r>
          </a:p>
          <a:p>
            <a:pPr algn="ctr"/>
            <a:r>
              <a:rPr lang="ru-RU" sz="3500">
                <a:latin typeface="Verdana" pitchFamily="34" charset="0"/>
              </a:rPr>
              <a:t>«</a:t>
            </a:r>
            <a:r>
              <a:rPr lang="ru-RU" sz="3500" b="1">
                <a:latin typeface="Verdana" pitchFamily="34" charset="0"/>
              </a:rPr>
              <a:t>от сотни</a:t>
            </a:r>
            <a:r>
              <a:rPr lang="ru-RU" sz="3500">
                <a:latin typeface="Verdana" pitchFamily="34" charset="0"/>
              </a:rPr>
              <a:t>», «</a:t>
            </a:r>
            <a:r>
              <a:rPr lang="ru-RU" sz="3500" b="1">
                <a:latin typeface="Verdana" pitchFamily="34" charset="0"/>
              </a:rPr>
              <a:t>из сотни</a:t>
            </a:r>
            <a:r>
              <a:rPr lang="ru-RU" sz="3500">
                <a:latin typeface="Verdana" pitchFamily="34" charset="0"/>
              </a:rPr>
              <a:t>».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5364163"/>
            <a:ext cx="8642350" cy="11588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</a:rPr>
              <a:t>Старое русское название</a:t>
            </a:r>
          </a:p>
          <a:p>
            <a:pPr algn="ctr"/>
            <a:r>
              <a:rPr lang="ru-RU" sz="3500">
                <a:latin typeface="Verdana" pitchFamily="34" charset="0"/>
              </a:rPr>
              <a:t>процента – «</a:t>
            </a:r>
            <a:r>
              <a:rPr lang="ru-RU" sz="3500" b="1">
                <a:latin typeface="Verdana" pitchFamily="34" charset="0"/>
              </a:rPr>
              <a:t>отсоток</a:t>
            </a:r>
            <a:r>
              <a:rPr lang="ru-RU" sz="3500">
                <a:latin typeface="Verdana" pitchFamily="34" charset="0"/>
              </a:rPr>
              <a:t>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7081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Проценты – это всего лишь 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специальные названия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для некоторых дробей.</a:t>
            </a:r>
          </a:p>
        </p:txBody>
      </p:sp>
      <p:pic>
        <p:nvPicPr>
          <p:cNvPr id="2253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TextBox 7"/>
          <p:cNvSpPr txBox="1">
            <a:spLocks noChangeArrowheads="1"/>
          </p:cNvSpPr>
          <p:nvPr/>
        </p:nvSpPr>
        <p:spPr bwMode="auto">
          <a:xfrm>
            <a:off x="0" y="74613"/>
            <a:ext cx="3132138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Понятие</a:t>
            </a:r>
          </a:p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 процентах</a:t>
            </a:r>
          </a:p>
        </p:txBody>
      </p:sp>
      <p:sp>
        <p:nvSpPr>
          <p:cNvPr id="2253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Что такое процент?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040063"/>
            <a:ext cx="8642350" cy="17081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Сказать «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сорок три процента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» всё равно что сказать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35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сорок три сотых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».</a:t>
            </a:r>
          </a:p>
        </p:txBody>
      </p:sp>
      <p:sp>
        <p:nvSpPr>
          <p:cNvPr id="11" name="TextBox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4824155"/>
            <a:ext cx="8640960" cy="1431161"/>
          </a:xfrm>
          <a:prstGeom prst="rect">
            <a:avLst/>
          </a:prstGeom>
          <a:blipFill rotWithShape="1">
            <a:blip r:embed="rId3"/>
            <a:stretch>
              <a:fillRect t="-6809" b="-4681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</TotalTime>
  <Words>277</Words>
  <Application>Microsoft Office PowerPoint</Application>
  <PresentationFormat>Экран (4:3)</PresentationFormat>
  <Paragraphs>90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127</cp:revision>
  <dcterms:created xsi:type="dcterms:W3CDTF">2012-12-15T11:02:59Z</dcterms:created>
  <dcterms:modified xsi:type="dcterms:W3CDTF">2013-12-21T16:51:43Z</dcterms:modified>
</cp:coreProperties>
</file>