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66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8000"/>
    <a:srgbClr val="0F4D10"/>
    <a:srgbClr val="800000"/>
    <a:srgbClr val="151515"/>
    <a:srgbClr val="242424"/>
    <a:srgbClr val="000000"/>
    <a:srgbClr val="44444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24" autoAdjust="0"/>
    <p:restoredTop sz="94556" autoAdjust="0"/>
  </p:normalViewPr>
  <p:slideViewPr>
    <p:cSldViewPr>
      <p:cViewPr varScale="1">
        <p:scale>
          <a:sx n="69" d="100"/>
          <a:sy n="69" d="100"/>
        </p:scale>
        <p:origin x="-774" y="-102"/>
      </p:cViewPr>
      <p:guideLst>
        <p:guide orient="horz" pos="288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1294A-4A8D-4BFC-A317-14CD75C0F9C3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650B8B-C7D5-422A-A98C-829242719C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01102-FC42-4B16-B4F9-C1F6232C8B40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29399C-AD0A-486D-86E4-A8DC42A1E6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118B4D-6AE4-4282-92A2-09572134D160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BFA022-1FE9-489E-914A-A323C1B910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108CF0-4D41-4F1A-BB87-FB021A3EF507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6FD1D-F312-49C1-83E7-F04BB2E22C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33EB60-54EF-4AAE-9733-3F652DB79FF5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E77F6D-1CBB-4519-8DB5-407C8C130D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70C9C-EB92-4297-86B9-E017E67E1464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27AB2-F805-4265-84DD-6D139AE00D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D6F95-11C8-4DE4-A49A-177F7DCCAE41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B314E7-30F1-49E0-84E0-F22D9C86C3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FAE1E6-AB0B-484A-8D4E-9166B50E632C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CAE9DC-E8A2-410E-90D6-805E65FF7D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F4BB03-9492-4864-8469-B84714B4F89F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CAFF83-127C-47B3-A931-9BECF93550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3A3C2-5D7B-4C23-A355-C817BD860A81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D0BE1A-B659-4C9B-BB33-E8E1DA341D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219A19-FD06-472B-8D9B-A2DD19E2FFE9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552ECB-C0DB-4FAF-925A-B669C610B1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0F40375-00FC-468C-8FDE-8EAEC4275397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4FD5062-5FE9-46DA-B94E-EFA14B5EB0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Box 3"/>
          <p:cNvSpPr txBox="1">
            <a:spLocks noChangeArrowheads="1"/>
          </p:cNvSpPr>
          <p:nvPr/>
        </p:nvSpPr>
        <p:spPr bwMode="auto">
          <a:xfrm>
            <a:off x="0" y="3578225"/>
            <a:ext cx="9144000" cy="1463675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2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.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7.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 Деление десятичной дроби</a:t>
            </a:r>
            <a:endParaRPr lang="en-US" sz="3000" b="1">
              <a:solidFill>
                <a:srgbClr val="151515"/>
              </a:solidFill>
              <a:latin typeface="Verdana" pitchFamily="34" charset="0"/>
            </a:endParaRPr>
          </a:p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на натуральное число.</a:t>
            </a:r>
          </a:p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Деление десятичных дробей</a:t>
            </a:r>
          </a:p>
        </p:txBody>
      </p:sp>
      <p:sp>
        <p:nvSpPr>
          <p:cNvPr id="13314" name="TextBox 10"/>
          <p:cNvSpPr txBox="1">
            <a:spLocks noChangeArrowheads="1"/>
          </p:cNvSpPr>
          <p:nvPr/>
        </p:nvSpPr>
        <p:spPr bwMode="auto">
          <a:xfrm>
            <a:off x="0" y="6334125"/>
            <a:ext cx="20510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solidFill>
                  <a:srgbClr val="0F4D10"/>
                </a:solidFill>
                <a:latin typeface="Verdana" pitchFamily="34" charset="0"/>
              </a:rPr>
              <a:t>Школа 2100</a:t>
            </a:r>
          </a:p>
          <a:p>
            <a:r>
              <a:rPr lang="en-US" sz="1400" b="1">
                <a:solidFill>
                  <a:srgbClr val="0F4D10"/>
                </a:solidFill>
                <a:latin typeface="Verdana" pitchFamily="34" charset="0"/>
              </a:rPr>
              <a:t>school2100.ru</a:t>
            </a:r>
            <a:endParaRPr lang="ru-RU" sz="1400" b="1">
              <a:solidFill>
                <a:srgbClr val="0F4D10"/>
              </a:solidFill>
              <a:latin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-26988"/>
            <a:ext cx="3132138" cy="900113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Презентация для учебника</a:t>
            </a:r>
          </a:p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Козлова С. А., Рубин А. Г.</a:t>
            </a:r>
          </a:p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«Математика,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</a:rPr>
              <a:t>6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 класс. Ч.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</a:rPr>
              <a:t>1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»</a:t>
            </a:r>
          </a:p>
        </p:txBody>
      </p:sp>
      <p:sp>
        <p:nvSpPr>
          <p:cNvPr id="13316" name="TextBox 5"/>
          <p:cNvSpPr txBox="1">
            <a:spLocks noChangeArrowheads="1"/>
          </p:cNvSpPr>
          <p:nvPr/>
        </p:nvSpPr>
        <p:spPr bwMode="auto">
          <a:xfrm>
            <a:off x="0" y="2781300"/>
            <a:ext cx="9144000" cy="549275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ГЛАВА 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II.  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ДЕСЯТИЧНЫЕ ДРОБИ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0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Деление десятичной дроби на натуральное число.</a:t>
            </a:r>
            <a:r>
              <a:rPr lang="en-US" sz="1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Деление десятичных дробей</a:t>
            </a:r>
          </a:p>
        </p:txBody>
      </p:sp>
      <p:sp>
        <p:nvSpPr>
          <p:cNvPr id="22531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Деление десятичной дроби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натуральное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число</a:t>
            </a:r>
          </a:p>
        </p:txBody>
      </p:sp>
      <p:sp>
        <p:nvSpPr>
          <p:cNvPr id="22532" name="TextBox 8"/>
          <p:cNvSpPr txBox="1">
            <a:spLocks noChangeArrowheads="1"/>
          </p:cNvSpPr>
          <p:nvPr/>
        </p:nvSpPr>
        <p:spPr bwMode="auto">
          <a:xfrm>
            <a:off x="250825" y="2420938"/>
            <a:ext cx="4826000" cy="43084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Разделив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 на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, получили в частном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 и в остатке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</a:p>
          <a:p>
            <a:pPr algn="ctr"/>
            <a:endParaRPr lang="ru-RU" sz="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Далее на каждом этапе вычисления получается один и тот же остаток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, а в частном –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одна и та же цифра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ctr"/>
            <a:endParaRPr lang="ru-RU" sz="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Процесс этот бесконечен,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он приводит к выражению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666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…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где многоточие показывает, что цифра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 повторяется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бесконечно много раз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22533" name="TextBox 10"/>
          <p:cNvSpPr txBox="1">
            <a:spLocks noChangeArrowheads="1"/>
          </p:cNvSpPr>
          <p:nvPr/>
        </p:nvSpPr>
        <p:spPr bwMode="auto">
          <a:xfrm>
            <a:off x="250825" y="1268413"/>
            <a:ext cx="8642350" cy="4778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ПРИМЕР 5</a:t>
            </a:r>
            <a:endParaRPr lang="ru-RU" sz="2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2534" name="TextBox 11"/>
          <p:cNvSpPr txBox="1">
            <a:spLocks noChangeArrowheads="1"/>
          </p:cNvSpPr>
          <p:nvPr/>
        </p:nvSpPr>
        <p:spPr bwMode="auto">
          <a:xfrm>
            <a:off x="250825" y="1847850"/>
            <a:ext cx="8642350" cy="4762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Найдём частное чисел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и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ru-RU" sz="25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57788" y="2608263"/>
            <a:ext cx="3735387" cy="391636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4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Деление десятичной дроби на натуральное число.</a:t>
            </a:r>
            <a:r>
              <a:rPr lang="en-US" sz="1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Деление десятичных дробей</a:t>
            </a:r>
          </a:p>
        </p:txBody>
      </p:sp>
      <p:sp>
        <p:nvSpPr>
          <p:cNvPr id="23555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Деление десятичных дробей</a:t>
            </a:r>
          </a:p>
        </p:txBody>
      </p:sp>
      <p:sp>
        <p:nvSpPr>
          <p:cNvPr id="23556" name="TextBox 10"/>
          <p:cNvSpPr txBox="1">
            <a:spLocks noChangeArrowheads="1"/>
          </p:cNvSpPr>
          <p:nvPr/>
        </p:nvSpPr>
        <p:spPr bwMode="auto">
          <a:xfrm>
            <a:off x="250825" y="1268413"/>
            <a:ext cx="8642350" cy="8620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Найдём частное чисел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1225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и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49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Это число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25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23557" name="TextBox 13"/>
          <p:cNvSpPr txBox="1">
            <a:spLocks noChangeArrowheads="1"/>
          </p:cNvSpPr>
          <p:nvPr/>
        </p:nvSpPr>
        <p:spPr bwMode="auto">
          <a:xfrm>
            <a:off x="250825" y="2205038"/>
            <a:ext cx="8642350" cy="12461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Найдём частное чисел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122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и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9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Это число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25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 поскольку, переходя к обыкновенным дробям, получим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475" y="3500438"/>
            <a:ext cx="8640763" cy="71755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3559" name="TextBox 14"/>
          <p:cNvSpPr txBox="1">
            <a:spLocks noChangeArrowheads="1"/>
          </p:cNvSpPr>
          <p:nvPr/>
        </p:nvSpPr>
        <p:spPr bwMode="auto">
          <a:xfrm>
            <a:off x="250825" y="4264025"/>
            <a:ext cx="8642350" cy="24003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Частные равны. Почему?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Во втором частном и делимое, и делитель в 10 раз меньше, чем делимое и делитель в первом частном.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Известна зависимость: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 частное не меняется при уменьшении или увеличении делимого и делителя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в одинаковое число раз.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8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Деление десятичной дроби на натуральное число.</a:t>
            </a:r>
            <a:r>
              <a:rPr lang="en-US" sz="1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Деление десятичных дробей</a:t>
            </a:r>
          </a:p>
        </p:txBody>
      </p:sp>
      <p:sp>
        <p:nvSpPr>
          <p:cNvPr id="24579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Деление десятичных дробей</a:t>
            </a:r>
          </a:p>
        </p:txBody>
      </p:sp>
      <p:sp>
        <p:nvSpPr>
          <p:cNvPr id="24580" name="TextBox 10"/>
          <p:cNvSpPr txBox="1">
            <a:spLocks noChangeArrowheads="1"/>
          </p:cNvSpPr>
          <p:nvPr/>
        </p:nvSpPr>
        <p:spPr bwMode="auto">
          <a:xfrm>
            <a:off x="250825" y="1268413"/>
            <a:ext cx="8642350" cy="8620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Найдём частное чисел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1225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и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49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Это число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25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24581" name="TextBox 13"/>
          <p:cNvSpPr txBox="1">
            <a:spLocks noChangeArrowheads="1"/>
          </p:cNvSpPr>
          <p:nvPr/>
        </p:nvSpPr>
        <p:spPr bwMode="auto">
          <a:xfrm>
            <a:off x="250825" y="2205038"/>
            <a:ext cx="8642350" cy="12461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Найдём частное чисел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122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и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9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Это число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25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 поскольку, переходя к обыкновенным дробям, получим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475" y="3500438"/>
            <a:ext cx="8640763" cy="71755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4583" name="TextBox 14"/>
          <p:cNvSpPr txBox="1">
            <a:spLocks noChangeArrowheads="1"/>
          </p:cNvSpPr>
          <p:nvPr/>
        </p:nvSpPr>
        <p:spPr bwMode="auto">
          <a:xfrm>
            <a:off x="250825" y="4264025"/>
            <a:ext cx="8642350" cy="163036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Используя эту зависимость,</a:t>
            </a:r>
          </a:p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мы можем увеличить делимое и делитель</a:t>
            </a:r>
          </a:p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 одинаковое число раз так,</a:t>
            </a:r>
          </a:p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чтобы делитель стал натуральным числом.</a:t>
            </a:r>
            <a:endParaRPr lang="ru-RU" sz="2500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2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Деление десятичной дроби на натуральное число.</a:t>
            </a:r>
            <a:r>
              <a:rPr lang="en-US" sz="1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Деление десятичных дробей</a:t>
            </a:r>
          </a:p>
        </p:txBody>
      </p:sp>
      <p:sp>
        <p:nvSpPr>
          <p:cNvPr id="25603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Деление десятичных дробей</a:t>
            </a:r>
          </a:p>
        </p:txBody>
      </p:sp>
      <p:sp>
        <p:nvSpPr>
          <p:cNvPr id="25604" name="TextBox 10"/>
          <p:cNvSpPr txBox="1">
            <a:spLocks noChangeArrowheads="1"/>
          </p:cNvSpPr>
          <p:nvPr/>
        </p:nvSpPr>
        <p:spPr bwMode="auto">
          <a:xfrm>
            <a:off x="250825" y="1268413"/>
            <a:ext cx="8642350" cy="4778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Правило деления десятичных дробей:</a:t>
            </a:r>
          </a:p>
        </p:txBody>
      </p:sp>
      <p:sp>
        <p:nvSpPr>
          <p:cNvPr id="25605" name="TextBox 13"/>
          <p:cNvSpPr txBox="1">
            <a:spLocks noChangeArrowheads="1"/>
          </p:cNvSpPr>
          <p:nvPr/>
        </p:nvSpPr>
        <p:spPr bwMode="auto">
          <a:xfrm>
            <a:off x="250825" y="1801813"/>
            <a:ext cx="8642350" cy="49403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При делении числа</a:t>
            </a:r>
          </a:p>
          <a:p>
            <a:pPr algn="ctr"/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на десятичную дробь</a:t>
            </a:r>
          </a:p>
          <a:p>
            <a:pPr algn="ctr"/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нужно и в делимом, и в делителе перенести запятую</a:t>
            </a:r>
          </a:p>
          <a:p>
            <a:pPr algn="ctr"/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на столько знаков вправо,</a:t>
            </a:r>
          </a:p>
          <a:p>
            <a:pPr algn="ctr"/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сколько их содержится</a:t>
            </a:r>
          </a:p>
          <a:p>
            <a:pPr algn="ctr"/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после запятой в делителе,</a:t>
            </a:r>
          </a:p>
          <a:p>
            <a:pPr algn="ctr"/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а затем выполнить деление</a:t>
            </a:r>
          </a:p>
          <a:p>
            <a:pPr algn="ctr"/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на натуральное число.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6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Деление десятичной дроби на натуральное число.</a:t>
            </a:r>
            <a:r>
              <a:rPr lang="en-US" sz="1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Деление десятичных дробей</a:t>
            </a:r>
          </a:p>
        </p:txBody>
      </p:sp>
      <p:sp>
        <p:nvSpPr>
          <p:cNvPr id="26627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Деление десятичных дробей</a:t>
            </a:r>
          </a:p>
        </p:txBody>
      </p:sp>
      <p:sp>
        <p:nvSpPr>
          <p:cNvPr id="26628" name="TextBox 10"/>
          <p:cNvSpPr txBox="1">
            <a:spLocks noChangeArrowheads="1"/>
          </p:cNvSpPr>
          <p:nvPr/>
        </p:nvSpPr>
        <p:spPr bwMode="auto">
          <a:xfrm>
            <a:off x="250825" y="1268413"/>
            <a:ext cx="8642350" cy="12461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 переносе запятой в делимом может возникнуть ситуация, когда придётся приписать справа нужное количество нулей.</a:t>
            </a:r>
          </a:p>
        </p:txBody>
      </p:sp>
      <p:sp>
        <p:nvSpPr>
          <p:cNvPr id="26629" name="TextBox 8"/>
          <p:cNvSpPr txBox="1">
            <a:spLocks noChangeArrowheads="1"/>
          </p:cNvSpPr>
          <p:nvPr/>
        </p:nvSpPr>
        <p:spPr bwMode="auto">
          <a:xfrm>
            <a:off x="250825" y="2565400"/>
            <a:ext cx="8642350" cy="4762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ПРИМЕР</a:t>
            </a:r>
            <a:endParaRPr lang="ru-RU" sz="2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6630" name="TextBox 11"/>
          <p:cNvSpPr txBox="1">
            <a:spLocks noChangeArrowheads="1"/>
          </p:cNvSpPr>
          <p:nvPr/>
        </p:nvSpPr>
        <p:spPr bwMode="auto">
          <a:xfrm>
            <a:off x="250825" y="3095625"/>
            <a:ext cx="8642350" cy="4778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Разделим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на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06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ru-RU" sz="25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6631" name="TextBox 12"/>
          <p:cNvSpPr txBox="1">
            <a:spLocks noChangeArrowheads="1"/>
          </p:cNvSpPr>
          <p:nvPr/>
        </p:nvSpPr>
        <p:spPr bwMode="auto">
          <a:xfrm>
            <a:off x="250825" y="3644900"/>
            <a:ext cx="8642350" cy="30162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Для того чтобы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превратить делитель в натуральное число,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нужно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увеличить его в 100 раз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(перенести запятую на два знака вправо).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Так же следует увеличить делимое.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Поэтому:</a:t>
            </a:r>
          </a:p>
          <a:p>
            <a:pPr algn="ctr"/>
            <a:r>
              <a:rPr lang="ru-RU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 : </a:t>
            </a:r>
            <a:r>
              <a:rPr lang="ru-RU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06</a:t>
            </a:r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ru-RU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420</a:t>
            </a:r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 : </a:t>
            </a:r>
            <a:r>
              <a:rPr lang="ru-RU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</a:t>
            </a:r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ru-RU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70</a:t>
            </a:r>
            <a:endParaRPr lang="ru-RU" sz="30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0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Деление десятичной дроби на натуральное число.</a:t>
            </a:r>
            <a:r>
              <a:rPr lang="en-US" sz="1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Деление десятичных дробей</a:t>
            </a:r>
          </a:p>
        </p:txBody>
      </p:sp>
      <p:sp>
        <p:nvSpPr>
          <p:cNvPr id="27651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Деление десятичных дробей</a:t>
            </a:r>
          </a:p>
        </p:txBody>
      </p:sp>
      <p:sp>
        <p:nvSpPr>
          <p:cNvPr id="27652" name="TextBox 10"/>
          <p:cNvSpPr txBox="1">
            <a:spLocks noChangeArrowheads="1"/>
          </p:cNvSpPr>
          <p:nvPr/>
        </p:nvSpPr>
        <p:spPr bwMode="auto">
          <a:xfrm>
            <a:off x="250825" y="1052513"/>
            <a:ext cx="8642350" cy="19399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Внимание!</a:t>
            </a:r>
          </a:p>
          <a:p>
            <a:pPr algn="ctr"/>
            <a:endParaRPr lang="ru-RU" sz="10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Если дробь 0,05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разделить на дробь 0,3 «уголком»,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то мы получим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бесконечную дробь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27763" y="3068638"/>
            <a:ext cx="2662237" cy="366871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7654" name="TextBox 13"/>
          <p:cNvSpPr txBox="1">
            <a:spLocks noChangeArrowheads="1"/>
          </p:cNvSpPr>
          <p:nvPr/>
        </p:nvSpPr>
        <p:spPr bwMode="auto">
          <a:xfrm>
            <a:off x="250825" y="3073400"/>
            <a:ext cx="5761038" cy="12477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Но если перейти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к обыкновенным дробям,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то получим: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2413" y="4437063"/>
            <a:ext cx="5759450" cy="72072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132138" y="7938"/>
            <a:ext cx="6011862" cy="900112"/>
          </a:xfrm>
          <a:prstGeom prst="snip2DiagRect">
            <a:avLst>
              <a:gd name="adj1" fmla="val 18127"/>
              <a:gd name="adj2" fmla="val 0"/>
            </a:avLst>
          </a:prstGeom>
          <a:solidFill>
            <a:schemeClr val="bg1">
              <a:alpha val="9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ПРОВЕРЬТЕ СЕБЯ</a:t>
            </a:r>
          </a:p>
        </p:txBody>
      </p:sp>
      <p:sp>
        <p:nvSpPr>
          <p:cNvPr id="28674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8640763" cy="4270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b="1">
                <a:latin typeface="Verdana" pitchFamily="34" charset="0"/>
              </a:rPr>
              <a:t>Выполните следующие задания:</a:t>
            </a:r>
            <a:endParaRPr lang="en-US" sz="2200" b="1">
              <a:latin typeface="Verdan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7938"/>
            <a:ext cx="3132138" cy="900112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Делимость.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Свойства делимости</a:t>
            </a:r>
          </a:p>
        </p:txBody>
      </p:sp>
      <p:pic>
        <p:nvPicPr>
          <p:cNvPr id="28676" name="Рисунок 1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7" name="TextBox 1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ПРОВЕРЬТЕ СЕБЯ</a:t>
            </a:r>
          </a:p>
        </p:txBody>
      </p:sp>
      <p:sp>
        <p:nvSpPr>
          <p:cNvPr id="28678" name="TextBox 14"/>
          <p:cNvSpPr txBox="1">
            <a:spLocks noChangeArrowheads="1"/>
          </p:cNvSpPr>
          <p:nvPr/>
        </p:nvSpPr>
        <p:spPr bwMode="auto">
          <a:xfrm>
            <a:off x="250825" y="1844675"/>
            <a:ext cx="8640763" cy="48164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</a:rPr>
              <a:t>Выполните деление:</a:t>
            </a:r>
            <a:endParaRPr lang="en-US" sz="2200">
              <a:latin typeface="Verdana" pitchFamily="34" charset="0"/>
            </a:endParaRPr>
          </a:p>
          <a:p>
            <a:endParaRPr lang="ru-RU" sz="1000">
              <a:latin typeface="Verdana" pitchFamily="34" charset="0"/>
            </a:endParaRPr>
          </a:p>
          <a:p>
            <a:pPr algn="ctr"/>
            <a:r>
              <a:rPr lang="ru-RU" sz="2500" b="1">
                <a:latin typeface="Verdana" pitchFamily="34" charset="0"/>
              </a:rPr>
              <a:t>2576</a:t>
            </a:r>
            <a:r>
              <a:rPr lang="en-US" sz="2500" b="1">
                <a:latin typeface="Verdana" pitchFamily="34" charset="0"/>
              </a:rPr>
              <a:t> </a:t>
            </a:r>
            <a:r>
              <a:rPr lang="en-US" sz="2500">
                <a:latin typeface="Verdana" pitchFamily="34" charset="0"/>
              </a:rPr>
              <a:t>:</a:t>
            </a:r>
            <a:r>
              <a:rPr lang="en-US" sz="2500" b="1">
                <a:latin typeface="Verdana" pitchFamily="34" charset="0"/>
              </a:rPr>
              <a:t> </a:t>
            </a:r>
            <a:r>
              <a:rPr lang="ru-RU" sz="2500" b="1">
                <a:latin typeface="Verdana" pitchFamily="34" charset="0"/>
              </a:rPr>
              <a:t>0</a:t>
            </a:r>
            <a:r>
              <a:rPr lang="en-US" sz="2500" b="1">
                <a:latin typeface="Verdana" pitchFamily="34" charset="0"/>
              </a:rPr>
              <a:t>,</a:t>
            </a:r>
            <a:r>
              <a:rPr lang="ru-RU" sz="2500" b="1">
                <a:latin typeface="Verdana" pitchFamily="34" charset="0"/>
              </a:rPr>
              <a:t>23</a:t>
            </a:r>
            <a:r>
              <a:rPr lang="en-US" sz="2500">
                <a:latin typeface="Verdana" pitchFamily="34" charset="0"/>
              </a:rPr>
              <a:t>;</a:t>
            </a:r>
          </a:p>
          <a:p>
            <a:pPr algn="ctr"/>
            <a:r>
              <a:rPr lang="ru-RU" sz="2500" b="1">
                <a:latin typeface="Verdana" pitchFamily="34" charset="0"/>
              </a:rPr>
              <a:t>12348</a:t>
            </a:r>
            <a:r>
              <a:rPr lang="en-US" sz="2500" b="1">
                <a:latin typeface="Verdana" pitchFamily="34" charset="0"/>
              </a:rPr>
              <a:t> </a:t>
            </a:r>
            <a:r>
              <a:rPr lang="en-US" sz="2500">
                <a:latin typeface="Verdana" pitchFamily="34" charset="0"/>
              </a:rPr>
              <a:t>:</a:t>
            </a:r>
            <a:r>
              <a:rPr lang="en-US" sz="2500" b="1">
                <a:latin typeface="Verdana" pitchFamily="34" charset="0"/>
              </a:rPr>
              <a:t> </a:t>
            </a:r>
            <a:r>
              <a:rPr lang="ru-RU" sz="2500" b="1">
                <a:latin typeface="Verdana" pitchFamily="34" charset="0"/>
              </a:rPr>
              <a:t>9</a:t>
            </a:r>
            <a:r>
              <a:rPr lang="en-US" sz="2500" b="1">
                <a:latin typeface="Verdana" pitchFamily="34" charset="0"/>
              </a:rPr>
              <a:t>,</a:t>
            </a:r>
            <a:r>
              <a:rPr lang="ru-RU" sz="2500" b="1">
                <a:latin typeface="Verdana" pitchFamily="34" charset="0"/>
              </a:rPr>
              <a:t>8</a:t>
            </a:r>
            <a:r>
              <a:rPr lang="en-US" sz="2500">
                <a:latin typeface="Verdana" pitchFamily="34" charset="0"/>
              </a:rPr>
              <a:t>;</a:t>
            </a:r>
          </a:p>
          <a:p>
            <a:pPr algn="ctr"/>
            <a:r>
              <a:rPr lang="en-US" sz="2500" b="1">
                <a:latin typeface="Verdana" pitchFamily="34" charset="0"/>
              </a:rPr>
              <a:t>6,75 </a:t>
            </a:r>
            <a:r>
              <a:rPr lang="en-US" sz="2500">
                <a:latin typeface="Verdana" pitchFamily="34" charset="0"/>
              </a:rPr>
              <a:t>:</a:t>
            </a:r>
            <a:r>
              <a:rPr lang="en-US" sz="2500" b="1">
                <a:latin typeface="Verdana" pitchFamily="34" charset="0"/>
              </a:rPr>
              <a:t> 2,5</a:t>
            </a:r>
            <a:r>
              <a:rPr lang="en-US" sz="2500">
                <a:latin typeface="Verdana" pitchFamily="34" charset="0"/>
              </a:rPr>
              <a:t>;</a:t>
            </a:r>
          </a:p>
          <a:p>
            <a:pPr algn="ctr"/>
            <a:r>
              <a:rPr lang="en-US" sz="2500" b="1">
                <a:latin typeface="Verdana" pitchFamily="34" charset="0"/>
              </a:rPr>
              <a:t>2,106 </a:t>
            </a:r>
            <a:r>
              <a:rPr lang="en-US" sz="2500">
                <a:latin typeface="Verdana" pitchFamily="34" charset="0"/>
              </a:rPr>
              <a:t>:</a:t>
            </a:r>
            <a:r>
              <a:rPr lang="en-US" sz="2500" b="1">
                <a:latin typeface="Verdana" pitchFamily="34" charset="0"/>
              </a:rPr>
              <a:t> 54</a:t>
            </a:r>
            <a:r>
              <a:rPr lang="en-US" sz="2500">
                <a:latin typeface="Verdana" pitchFamily="34" charset="0"/>
              </a:rPr>
              <a:t>;</a:t>
            </a:r>
          </a:p>
          <a:p>
            <a:pPr algn="ctr"/>
            <a:r>
              <a:rPr lang="en-US" sz="2500" b="1">
                <a:latin typeface="Verdana" pitchFamily="34" charset="0"/>
              </a:rPr>
              <a:t>77,58 </a:t>
            </a:r>
            <a:r>
              <a:rPr lang="en-US" sz="2500">
                <a:latin typeface="Verdana" pitchFamily="34" charset="0"/>
              </a:rPr>
              <a:t>:</a:t>
            </a:r>
            <a:r>
              <a:rPr lang="en-US" sz="2500" b="1">
                <a:latin typeface="Verdana" pitchFamily="34" charset="0"/>
              </a:rPr>
              <a:t> 8,62</a:t>
            </a:r>
            <a:r>
              <a:rPr lang="en-US" sz="2500">
                <a:latin typeface="Verdana" pitchFamily="34" charset="0"/>
              </a:rPr>
              <a:t>;</a:t>
            </a:r>
          </a:p>
          <a:p>
            <a:pPr algn="ctr"/>
            <a:r>
              <a:rPr lang="en-US" sz="2500" b="1">
                <a:latin typeface="Verdana" pitchFamily="34" charset="0"/>
              </a:rPr>
              <a:t>0,816 </a:t>
            </a:r>
            <a:r>
              <a:rPr lang="en-US" sz="2500">
                <a:latin typeface="Verdana" pitchFamily="34" charset="0"/>
              </a:rPr>
              <a:t>:</a:t>
            </a:r>
            <a:r>
              <a:rPr lang="en-US" sz="2500" b="1">
                <a:latin typeface="Verdana" pitchFamily="34" charset="0"/>
              </a:rPr>
              <a:t> </a:t>
            </a:r>
            <a:r>
              <a:rPr lang="ru-RU" sz="2500" b="1">
                <a:latin typeface="Verdana" pitchFamily="34" charset="0"/>
              </a:rPr>
              <a:t>0</a:t>
            </a:r>
            <a:r>
              <a:rPr lang="en-US" sz="2500" b="1">
                <a:latin typeface="Verdana" pitchFamily="34" charset="0"/>
              </a:rPr>
              <a:t>,34</a:t>
            </a:r>
            <a:r>
              <a:rPr lang="en-US" sz="2500">
                <a:latin typeface="Verdana" pitchFamily="34" charset="0"/>
              </a:rPr>
              <a:t>;</a:t>
            </a:r>
          </a:p>
          <a:p>
            <a:pPr algn="ctr"/>
            <a:r>
              <a:rPr lang="en-US" sz="2500" b="1">
                <a:latin typeface="Verdana" pitchFamily="34" charset="0"/>
              </a:rPr>
              <a:t>96,48 </a:t>
            </a:r>
            <a:r>
              <a:rPr lang="en-US" sz="2500">
                <a:latin typeface="Verdana" pitchFamily="34" charset="0"/>
              </a:rPr>
              <a:t>:</a:t>
            </a:r>
            <a:r>
              <a:rPr lang="en-US" sz="2500" b="1">
                <a:latin typeface="Verdana" pitchFamily="34" charset="0"/>
              </a:rPr>
              <a:t> 80,4</a:t>
            </a:r>
            <a:r>
              <a:rPr lang="en-US" sz="2500">
                <a:latin typeface="Verdana" pitchFamily="34" charset="0"/>
              </a:rPr>
              <a:t>;</a:t>
            </a:r>
          </a:p>
          <a:p>
            <a:pPr algn="ctr"/>
            <a:r>
              <a:rPr lang="en-US" sz="2500" b="1">
                <a:latin typeface="Verdana" pitchFamily="34" charset="0"/>
              </a:rPr>
              <a:t>12 </a:t>
            </a:r>
            <a:r>
              <a:rPr lang="en-US" sz="2500">
                <a:latin typeface="Verdana" pitchFamily="34" charset="0"/>
              </a:rPr>
              <a:t>:</a:t>
            </a:r>
            <a:r>
              <a:rPr lang="en-US" sz="2500" b="1">
                <a:latin typeface="Verdana" pitchFamily="34" charset="0"/>
              </a:rPr>
              <a:t> 11</a:t>
            </a:r>
            <a:r>
              <a:rPr lang="en-US" sz="2500">
                <a:latin typeface="Verdana" pitchFamily="34" charset="0"/>
              </a:rPr>
              <a:t>;</a:t>
            </a:r>
          </a:p>
          <a:p>
            <a:pPr algn="ctr"/>
            <a:r>
              <a:rPr lang="en-US" sz="2500" b="1">
                <a:latin typeface="Verdana" pitchFamily="34" charset="0"/>
              </a:rPr>
              <a:t>0,15 </a:t>
            </a:r>
            <a:r>
              <a:rPr lang="en-US" sz="2500">
                <a:latin typeface="Verdana" pitchFamily="34" charset="0"/>
              </a:rPr>
              <a:t>:</a:t>
            </a:r>
            <a:r>
              <a:rPr lang="en-US" sz="2500" b="1">
                <a:latin typeface="Verdana" pitchFamily="34" charset="0"/>
              </a:rPr>
              <a:t> 0,16</a:t>
            </a:r>
            <a:r>
              <a:rPr lang="en-US" sz="2500">
                <a:latin typeface="Verdana" pitchFamily="34" charset="0"/>
              </a:rPr>
              <a:t>;</a:t>
            </a:r>
          </a:p>
          <a:p>
            <a:pPr algn="ctr"/>
            <a:r>
              <a:rPr lang="en-US" sz="2500" b="1">
                <a:latin typeface="Verdana" pitchFamily="34" charset="0"/>
              </a:rPr>
              <a:t>12,12 </a:t>
            </a:r>
            <a:r>
              <a:rPr lang="en-US" sz="2500">
                <a:latin typeface="Verdana" pitchFamily="34" charset="0"/>
              </a:rPr>
              <a:t>: </a:t>
            </a:r>
            <a:r>
              <a:rPr lang="en-US" sz="2500" b="1">
                <a:latin typeface="Verdana" pitchFamily="34" charset="0"/>
              </a:rPr>
              <a:t>90</a:t>
            </a:r>
            <a:r>
              <a:rPr lang="en-US" sz="2500">
                <a:latin typeface="Verdana" pitchFamily="34" charset="0"/>
              </a:rPr>
              <a:t>;</a:t>
            </a:r>
          </a:p>
          <a:p>
            <a:pPr algn="ctr"/>
            <a:r>
              <a:rPr lang="en-US" sz="2500" b="1">
                <a:latin typeface="Verdana" pitchFamily="34" charset="0"/>
              </a:rPr>
              <a:t>0,0522</a:t>
            </a:r>
            <a:r>
              <a:rPr lang="en-US" sz="2500">
                <a:latin typeface="Verdana" pitchFamily="34" charset="0"/>
              </a:rPr>
              <a:t> : </a:t>
            </a:r>
            <a:r>
              <a:rPr lang="en-US" sz="2500" b="1">
                <a:latin typeface="Verdana" pitchFamily="34" charset="0"/>
              </a:rPr>
              <a:t>0,00018</a:t>
            </a:r>
            <a:r>
              <a:rPr lang="en-US" sz="2500">
                <a:latin typeface="Verdana" pitchFamily="34" charset="0"/>
              </a:rPr>
              <a:t>.</a:t>
            </a:r>
          </a:p>
        </p:txBody>
      </p:sp>
      <p:sp>
        <p:nvSpPr>
          <p:cNvPr id="28679" name="TextBox 8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500" b="1">
                <a:solidFill>
                  <a:srgbClr val="151515"/>
                </a:solidFill>
                <a:latin typeface="Verdana" pitchFamily="34" charset="0"/>
              </a:rPr>
              <a:t>Деление десятичной дроби на натуральное число.</a:t>
            </a:r>
            <a:r>
              <a:rPr lang="en-US" sz="15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1500" b="1">
                <a:solidFill>
                  <a:srgbClr val="151515"/>
                </a:solidFill>
                <a:latin typeface="Verdana" pitchFamily="34" charset="0"/>
              </a:rPr>
              <a:t>Деление десятичных дробей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14938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УЖЕ ИЗВЕСТНО, ЧТО:</a:t>
            </a:r>
            <a:endParaRPr lang="en-US" sz="25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действия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сложения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вычитания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 и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умножения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с десятичными дробями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похожи на действия с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натуральными числами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14338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Деление десятичной дроби на натуральное число.</a:t>
            </a:r>
            <a:r>
              <a:rPr lang="en-US" sz="1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Деление десятичных дробей</a:t>
            </a:r>
          </a:p>
        </p:txBody>
      </p:sp>
      <p:sp>
        <p:nvSpPr>
          <p:cNvPr id="14340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Деление десятичной дроби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натуральное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число</a:t>
            </a:r>
          </a:p>
        </p:txBody>
      </p:sp>
      <p:sp>
        <p:nvSpPr>
          <p:cNvPr id="14341" name="TextBox 10"/>
          <p:cNvSpPr txBox="1">
            <a:spLocks noChangeArrowheads="1"/>
          </p:cNvSpPr>
          <p:nvPr/>
        </p:nvSpPr>
        <p:spPr bwMode="auto">
          <a:xfrm>
            <a:off x="250825" y="2828925"/>
            <a:ext cx="8642350" cy="26162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Основное отличие арифметических действий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с десятичными дробями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по сравнению с действиями с натуральными числами заключается в необходимости специального</a:t>
            </a: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правила для определения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места запятой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в полученном результате.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Такое правило понадобится и для деления.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4778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ПРИМЕР 1</a:t>
            </a:r>
            <a:endParaRPr lang="ru-RU" sz="2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5362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Деление десятичной дроби на натуральное число.</a:t>
            </a:r>
            <a:r>
              <a:rPr lang="en-US" sz="1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Деление десятичных дробей</a:t>
            </a:r>
          </a:p>
        </p:txBody>
      </p:sp>
      <p:sp>
        <p:nvSpPr>
          <p:cNvPr id="15364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Деление десятичной дроби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натуральное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число</a:t>
            </a:r>
          </a:p>
        </p:txBody>
      </p:sp>
      <p:sp>
        <p:nvSpPr>
          <p:cNvPr id="15365" name="TextBox 10"/>
          <p:cNvSpPr txBox="1">
            <a:spLocks noChangeArrowheads="1"/>
          </p:cNvSpPr>
          <p:nvPr/>
        </p:nvSpPr>
        <p:spPr bwMode="auto">
          <a:xfrm>
            <a:off x="250825" y="1844675"/>
            <a:ext cx="8642350" cy="86201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Разделим десятичную дробь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34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75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на натуральное число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ru-RU" sz="25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5366" name="TextBox 8"/>
          <p:cNvSpPr txBox="1">
            <a:spLocks noChangeArrowheads="1"/>
          </p:cNvSpPr>
          <p:nvPr/>
        </p:nvSpPr>
        <p:spPr bwMode="auto">
          <a:xfrm>
            <a:off x="250825" y="2781300"/>
            <a:ext cx="8642350" cy="7683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Сначала сделаем это, пользуясь</a:t>
            </a: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свойствами операции деления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  <a:endParaRPr lang="ru-RU" sz="22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5367" name="TextBox 11"/>
          <p:cNvSpPr txBox="1">
            <a:spLocks noChangeArrowheads="1"/>
          </p:cNvSpPr>
          <p:nvPr/>
        </p:nvSpPr>
        <p:spPr bwMode="auto">
          <a:xfrm>
            <a:off x="250825" y="3640138"/>
            <a:ext cx="8642350" cy="18764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34</a:t>
            </a:r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3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75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 : </a:t>
            </a:r>
            <a:r>
              <a:rPr lang="ru-RU" sz="3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 = (</a:t>
            </a:r>
            <a:r>
              <a:rPr lang="ru-RU" sz="3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30</a:t>
            </a:r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+</a:t>
            </a:r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3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+</a:t>
            </a:r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3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25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) : </a:t>
            </a:r>
            <a:r>
              <a:rPr lang="ru-RU" sz="320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 =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= </a:t>
            </a:r>
            <a:r>
              <a:rPr lang="ru-RU" sz="3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30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 : </a:t>
            </a:r>
            <a:r>
              <a:rPr lang="ru-RU" sz="3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 + </a:t>
            </a:r>
            <a:r>
              <a:rPr lang="ru-RU" sz="3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3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 : </a:t>
            </a:r>
            <a:r>
              <a:rPr lang="ru-RU" sz="3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 + </a:t>
            </a:r>
            <a:r>
              <a:rPr lang="ru-RU" sz="3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3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25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 : </a:t>
            </a:r>
            <a:r>
              <a:rPr lang="ru-RU" sz="3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 =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= </a:t>
            </a:r>
            <a:r>
              <a:rPr lang="ru-RU" sz="3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 + </a:t>
            </a:r>
            <a:r>
              <a:rPr lang="ru-RU" sz="3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3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9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 + </a:t>
            </a:r>
            <a:r>
              <a:rPr lang="ru-RU" sz="3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3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05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ru-RU" sz="3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</a:t>
            </a:r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3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95</a:t>
            </a:r>
            <a:endParaRPr lang="ru-RU" sz="32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4778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ПРИМЕР 1</a:t>
            </a:r>
            <a:endParaRPr lang="ru-RU" sz="2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6386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Деление десятичной дроби на натуральное число.</a:t>
            </a:r>
            <a:r>
              <a:rPr lang="en-US" sz="1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Деление десятичных дробей</a:t>
            </a:r>
          </a:p>
        </p:txBody>
      </p:sp>
      <p:sp>
        <p:nvSpPr>
          <p:cNvPr id="16388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Деление десятичной дроби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натуральное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число</a:t>
            </a:r>
          </a:p>
        </p:txBody>
      </p:sp>
      <p:sp>
        <p:nvSpPr>
          <p:cNvPr id="16389" name="TextBox 8"/>
          <p:cNvSpPr txBox="1">
            <a:spLocks noChangeArrowheads="1"/>
          </p:cNvSpPr>
          <p:nvPr/>
        </p:nvSpPr>
        <p:spPr bwMode="auto">
          <a:xfrm>
            <a:off x="250825" y="1916113"/>
            <a:ext cx="4752975" cy="47101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sz="2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ru-RU" sz="2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ru-RU" sz="2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Выполним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деление в столбик, действуя в соответствии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с теми же алгоритмами, что и при делении натуральных чисел.</a:t>
            </a:r>
          </a:p>
          <a:p>
            <a:pPr algn="ctr"/>
            <a:endParaRPr lang="ru-RU" sz="25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ru-RU" sz="25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ru-RU" sz="25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8263" y="1916113"/>
            <a:ext cx="3744912" cy="470693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8620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Правило деления десятичной дроби</a:t>
            </a:r>
          </a:p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натуральное число:</a:t>
            </a:r>
            <a:endParaRPr lang="ru-RU" sz="2200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7410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Деление десятичной дроби на натуральное число.</a:t>
            </a:r>
            <a:r>
              <a:rPr lang="en-US" sz="1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Деление десятичных дробей</a:t>
            </a:r>
          </a:p>
        </p:txBody>
      </p:sp>
      <p:sp>
        <p:nvSpPr>
          <p:cNvPr id="17412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Деление десятичной дроби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натуральное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число</a:t>
            </a:r>
          </a:p>
        </p:txBody>
      </p:sp>
      <p:sp>
        <p:nvSpPr>
          <p:cNvPr id="17413" name="TextBox 8"/>
          <p:cNvSpPr txBox="1">
            <a:spLocks noChangeArrowheads="1"/>
          </p:cNvSpPr>
          <p:nvPr/>
        </p:nvSpPr>
        <p:spPr bwMode="auto">
          <a:xfrm>
            <a:off x="250825" y="2205038"/>
            <a:ext cx="8642350" cy="40163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Деление десятичной дроби</a:t>
            </a:r>
          </a:p>
          <a:p>
            <a:pPr algn="ctr"/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на натуральное число</a:t>
            </a:r>
          </a:p>
          <a:p>
            <a:pPr algn="ctr"/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выполняется так же, как и деление натуральных чисел. </a:t>
            </a:r>
          </a:p>
          <a:p>
            <a:pPr algn="ctr"/>
            <a:endParaRPr lang="ru-RU" sz="10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После того как закончено</a:t>
            </a:r>
          </a:p>
          <a:p>
            <a:pPr algn="ctr"/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деление целой части,</a:t>
            </a:r>
          </a:p>
          <a:p>
            <a:pPr algn="ctr"/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в частном ставят запятую.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Деление десятичной дроби на натуральное число.</a:t>
            </a:r>
            <a:r>
              <a:rPr lang="en-US" sz="1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Деление десятичных дробей</a:t>
            </a:r>
          </a:p>
        </p:txBody>
      </p:sp>
      <p:sp>
        <p:nvSpPr>
          <p:cNvPr id="18435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Деление десятичной дроби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натуральное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число</a:t>
            </a:r>
          </a:p>
        </p:txBody>
      </p:sp>
      <p:sp>
        <p:nvSpPr>
          <p:cNvPr id="18436" name="TextBox 8"/>
          <p:cNvSpPr txBox="1">
            <a:spLocks noChangeArrowheads="1"/>
          </p:cNvSpPr>
          <p:nvPr/>
        </p:nvSpPr>
        <p:spPr bwMode="auto">
          <a:xfrm>
            <a:off x="250825" y="2420938"/>
            <a:ext cx="3600450" cy="43084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sz="22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Целая часть делимого равна 1; она меньше делителя.</a:t>
            </a:r>
          </a:p>
          <a:p>
            <a:pPr algn="ctr"/>
            <a:endParaRPr lang="ru-RU" sz="10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Поэтому в частном записали 0 целых, после чего поставили запятую и продолжили</a:t>
            </a: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деление.</a:t>
            </a:r>
          </a:p>
          <a:p>
            <a:pPr algn="ctr"/>
            <a:endParaRPr lang="ru-RU" sz="22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8437" name="TextBox 10"/>
          <p:cNvSpPr txBox="1">
            <a:spLocks noChangeArrowheads="1"/>
          </p:cNvSpPr>
          <p:nvPr/>
        </p:nvSpPr>
        <p:spPr bwMode="auto">
          <a:xfrm>
            <a:off x="250825" y="1268413"/>
            <a:ext cx="8642350" cy="4778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ПРИМЕР 2</a:t>
            </a:r>
            <a:endParaRPr lang="ru-RU" sz="2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8438" name="TextBox 11"/>
          <p:cNvSpPr txBox="1">
            <a:spLocks noChangeArrowheads="1"/>
          </p:cNvSpPr>
          <p:nvPr/>
        </p:nvSpPr>
        <p:spPr bwMode="auto">
          <a:xfrm>
            <a:off x="250825" y="1847850"/>
            <a:ext cx="8642350" cy="4762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Найдём частное чисел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15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и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ru-RU" sz="25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2088" y="2420938"/>
            <a:ext cx="4891087" cy="434022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8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Деление десятичной дроби на натуральное число.</a:t>
            </a:r>
            <a:r>
              <a:rPr lang="en-US" sz="1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Деление десятичных дробей</a:t>
            </a:r>
          </a:p>
        </p:txBody>
      </p:sp>
      <p:sp>
        <p:nvSpPr>
          <p:cNvPr id="19459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Деление десятичной дроби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натуральное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число</a:t>
            </a:r>
          </a:p>
        </p:txBody>
      </p:sp>
      <p:sp>
        <p:nvSpPr>
          <p:cNvPr id="19460" name="TextBox 8"/>
          <p:cNvSpPr txBox="1">
            <a:spLocks noChangeArrowheads="1"/>
          </p:cNvSpPr>
          <p:nvPr/>
        </p:nvSpPr>
        <p:spPr bwMode="auto">
          <a:xfrm>
            <a:off x="250825" y="2420938"/>
            <a:ext cx="5041900" cy="39703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Когда все цифры делимого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24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 были снесены,</a:t>
            </a: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ноль в остатке не получился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: следовало продолжить деление. 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Десятичная дробь не изменится, если к ней справа приписать нули, поэтому приписываем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к делимому нуль и находим следующие цифры частного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до тех пор, пока в остатке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не получится нуль.</a:t>
            </a:r>
          </a:p>
        </p:txBody>
      </p:sp>
      <p:sp>
        <p:nvSpPr>
          <p:cNvPr id="19461" name="TextBox 10"/>
          <p:cNvSpPr txBox="1">
            <a:spLocks noChangeArrowheads="1"/>
          </p:cNvSpPr>
          <p:nvPr/>
        </p:nvSpPr>
        <p:spPr bwMode="auto">
          <a:xfrm>
            <a:off x="250825" y="1268413"/>
            <a:ext cx="8642350" cy="4778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ПРИМЕР 3</a:t>
            </a:r>
            <a:endParaRPr lang="ru-RU" sz="2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9462" name="TextBox 11"/>
          <p:cNvSpPr txBox="1">
            <a:spLocks noChangeArrowheads="1"/>
          </p:cNvSpPr>
          <p:nvPr/>
        </p:nvSpPr>
        <p:spPr bwMode="auto">
          <a:xfrm>
            <a:off x="250825" y="1847850"/>
            <a:ext cx="8642350" cy="4762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Найдём частное чисел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24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и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ru-RU" sz="25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4163" y="2852738"/>
            <a:ext cx="3529012" cy="319246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2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Деление десятичной дроби на натуральное число.</a:t>
            </a:r>
            <a:r>
              <a:rPr lang="en-US" sz="1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Деление десятичных дробей</a:t>
            </a:r>
          </a:p>
        </p:txBody>
      </p:sp>
      <p:sp>
        <p:nvSpPr>
          <p:cNvPr id="20483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Деление десятичной дроби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натуральное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число</a:t>
            </a:r>
          </a:p>
        </p:txBody>
      </p:sp>
      <p:sp>
        <p:nvSpPr>
          <p:cNvPr id="20484" name="TextBox 8"/>
          <p:cNvSpPr txBox="1">
            <a:spLocks noChangeArrowheads="1"/>
          </p:cNvSpPr>
          <p:nvPr/>
        </p:nvSpPr>
        <p:spPr bwMode="auto">
          <a:xfrm>
            <a:off x="250825" y="2497138"/>
            <a:ext cx="4826000" cy="33083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Обратите внимание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запись может быть</a:t>
            </a:r>
          </a:p>
          <a:p>
            <a:pPr algn="ctr"/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сделана иначе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нули можно приписывать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не к делимому,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а непосредственно к остаткам, получающимся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в процессе деления.</a:t>
            </a:r>
          </a:p>
        </p:txBody>
      </p:sp>
      <p:sp>
        <p:nvSpPr>
          <p:cNvPr id="20485" name="TextBox 10"/>
          <p:cNvSpPr txBox="1">
            <a:spLocks noChangeArrowheads="1"/>
          </p:cNvSpPr>
          <p:nvPr/>
        </p:nvSpPr>
        <p:spPr bwMode="auto">
          <a:xfrm>
            <a:off x="250825" y="1268413"/>
            <a:ext cx="8642350" cy="4778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ПРИМЕР 3</a:t>
            </a:r>
            <a:endParaRPr lang="ru-RU" sz="2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0486" name="TextBox 11"/>
          <p:cNvSpPr txBox="1">
            <a:spLocks noChangeArrowheads="1"/>
          </p:cNvSpPr>
          <p:nvPr/>
        </p:nvSpPr>
        <p:spPr bwMode="auto">
          <a:xfrm>
            <a:off x="250825" y="1847850"/>
            <a:ext cx="8642350" cy="4762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Найдём частное чисел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24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и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ru-RU" sz="25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3038" y="2568575"/>
            <a:ext cx="3567112" cy="319405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6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Деление десятичной дроби на натуральное число.</a:t>
            </a:r>
            <a:r>
              <a:rPr lang="en-US" sz="1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Деление десятичных дробей</a:t>
            </a:r>
          </a:p>
        </p:txBody>
      </p:sp>
      <p:sp>
        <p:nvSpPr>
          <p:cNvPr id="21507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Деление десятичной дроби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натуральное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число</a:t>
            </a:r>
          </a:p>
        </p:txBody>
      </p:sp>
      <p:sp>
        <p:nvSpPr>
          <p:cNvPr id="21508" name="TextBox 8"/>
          <p:cNvSpPr txBox="1">
            <a:spLocks noChangeArrowheads="1"/>
          </p:cNvSpPr>
          <p:nvPr/>
        </p:nvSpPr>
        <p:spPr bwMode="auto">
          <a:xfrm>
            <a:off x="250825" y="2492375"/>
            <a:ext cx="5257800" cy="41243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sz="22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Разделив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300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на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получили в частном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37</a:t>
            </a: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и в остатке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ctr"/>
            <a:endParaRPr lang="ru-RU" sz="10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После этого</a:t>
            </a: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продолжили деление,</a:t>
            </a: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приписав к остатку 0.</a:t>
            </a:r>
          </a:p>
          <a:p>
            <a:pPr algn="ctr"/>
            <a:endParaRPr lang="ru-RU" sz="10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Иногда при делении получается бесконечная</a:t>
            </a: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десятичная дробь.</a:t>
            </a:r>
          </a:p>
          <a:p>
            <a:pPr algn="ctr"/>
            <a:endParaRPr lang="ru-RU" sz="2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1509" name="TextBox 10"/>
          <p:cNvSpPr txBox="1">
            <a:spLocks noChangeArrowheads="1"/>
          </p:cNvSpPr>
          <p:nvPr/>
        </p:nvSpPr>
        <p:spPr bwMode="auto">
          <a:xfrm>
            <a:off x="250825" y="1268413"/>
            <a:ext cx="8642350" cy="4778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ПРИМЕР 4</a:t>
            </a:r>
            <a:endParaRPr lang="ru-RU" sz="2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1510" name="TextBox 11"/>
          <p:cNvSpPr txBox="1">
            <a:spLocks noChangeArrowheads="1"/>
          </p:cNvSpPr>
          <p:nvPr/>
        </p:nvSpPr>
        <p:spPr bwMode="auto">
          <a:xfrm>
            <a:off x="250825" y="1847850"/>
            <a:ext cx="8642350" cy="4762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Найдём частное чисел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300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и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ru-RU" sz="25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99113" y="2492375"/>
            <a:ext cx="3294062" cy="412432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1126</TotalTime>
  <Words>827</Words>
  <Application>Microsoft Office PowerPoint</Application>
  <PresentationFormat>Экран (4:3)</PresentationFormat>
  <Paragraphs>196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Calibri</vt:lpstr>
      <vt:lpstr>Arial</vt:lpstr>
      <vt:lpstr>Verdana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Roman</dc:creator>
  <cp:lastModifiedBy>www.PHILka.RU</cp:lastModifiedBy>
  <cp:revision>179</cp:revision>
  <dcterms:created xsi:type="dcterms:W3CDTF">2012-12-15T11:02:59Z</dcterms:created>
  <dcterms:modified xsi:type="dcterms:W3CDTF">2013-12-11T06:44:53Z</dcterms:modified>
</cp:coreProperties>
</file>