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9" r:id="rId3"/>
    <p:sldId id="323" r:id="rId4"/>
    <p:sldId id="314" r:id="rId5"/>
    <p:sldId id="315" r:id="rId6"/>
    <p:sldId id="316" r:id="rId7"/>
    <p:sldId id="280" r:id="rId8"/>
    <p:sldId id="317" r:id="rId9"/>
    <p:sldId id="318" r:id="rId10"/>
    <p:sldId id="319" r:id="rId11"/>
    <p:sldId id="320" r:id="rId12"/>
    <p:sldId id="313" r:id="rId13"/>
    <p:sldId id="321" r:id="rId14"/>
    <p:sldId id="322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8000"/>
    <a:srgbClr val="009900"/>
    <a:srgbClr val="660033"/>
    <a:srgbClr val="000066"/>
    <a:srgbClr val="990000"/>
    <a:srgbClr val="FFFF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89620" autoAdjust="0"/>
  </p:normalViewPr>
  <p:slideViewPr>
    <p:cSldViewPr>
      <p:cViewPr>
        <p:scale>
          <a:sx n="50" d="100"/>
          <a:sy n="5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E7ADEB-F8CC-4A01-AE12-C84DE28E2CEF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2700EA-6B45-4BC6-AD16-A3C728580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М. Ларионов. Рыбы при закате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F18F4-E18D-4FD2-B501-E707E4F28D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F158-AC97-495E-821C-834BDE0F109A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48D7-C203-411E-BB0D-8CBB94F62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FA6E-6A80-40AD-B048-9EC875E255F3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CC62-812A-4DAD-804E-A9B555BB9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ADE0-1501-4EED-B579-4E4DED331362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696-315E-4733-BC48-37DEEA413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1886-827B-45D5-8CA3-3CCC24A41115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A8EA-D6FE-47D7-BB1C-16934096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993E-EBB1-4818-B7A1-A1A5B3A47DF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F4C-5A06-4F98-991D-59367901F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42F0-F1A0-4579-B18F-D43606C3A0A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39DA-E687-4D59-9CB7-B0D2986E0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5007-E410-4FF4-AEDD-90A87C78D9ED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670-DDE0-43C3-9EF4-7446475E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06C6-2ACD-46A8-8EFA-66B3AFDA1F9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7F39-5967-4C7F-8AD0-D0EC96632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626B-2A60-41A3-A412-AAB6AE77DEA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2F99-883D-4471-B8A1-A3F940345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6D90-F0B7-4389-9FA3-A9CEF0E87A33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6E8-3785-4B31-BE9C-47E0CC2F0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C86E-EBEE-457B-9F5A-B463E0C4047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537A-8704-4BEC-BF65-025E3C0F6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1E6AA-17F8-4920-AFCB-A58E5E4C19D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6DC4B-A405-48D3-9878-AB8676B68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162" y="-24340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FFFF66"/>
                </a:solidFill>
                <a:effectLst/>
              </a:rPr>
              <a:t>Цветовой круг. Штриховка и цветовой тон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95145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dirty="0" smtClean="0">
                <a:solidFill>
                  <a:srgbClr val="000066"/>
                </a:solidFill>
              </a:rPr>
              <a:t>-</a:t>
            </a:r>
            <a:r>
              <a:rPr lang="ru-RU" sz="2000" dirty="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dirty="0" smtClean="0">
                <a:solidFill>
                  <a:srgbClr val="000066"/>
                </a:solidFill>
              </a:rPr>
              <a:t>Урок </a:t>
            </a:r>
            <a:r>
              <a:rPr lang="en-US" sz="2000" dirty="0">
                <a:solidFill>
                  <a:srgbClr val="000066"/>
                </a:solidFill>
              </a:rPr>
              <a:t>7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192" y="6353176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 dirty="0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Баласс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», 2013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84852"/>
            <a:ext cx="3990561" cy="388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608512" cy="42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548680"/>
            <a:ext cx="6480720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660033"/>
                </a:solidFill>
              </a:rPr>
              <a:t>Как с помощью цветных карандашей составить цветовой </a:t>
            </a:r>
            <a:r>
              <a:rPr lang="ru-RU" sz="2800" dirty="0" smtClean="0">
                <a:solidFill>
                  <a:srgbClr val="660033"/>
                </a:solidFill>
              </a:rPr>
              <a:t>круг?</a:t>
            </a:r>
            <a:endParaRPr lang="ru-RU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4108"/>
            <a:ext cx="3749799" cy="49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73560" y="175531"/>
            <a:ext cx="655272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Каким материалом пользовался художник?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90" y="1712865"/>
            <a:ext cx="2717306" cy="33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1712865"/>
            <a:ext cx="2183171" cy="494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75531"/>
            <a:ext cx="799288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 помощью каких средств </a:t>
            </a:r>
            <a:r>
              <a:rPr lang="ru-RU" sz="2800" dirty="0" smtClean="0">
                <a:solidFill>
                  <a:srgbClr val="002060"/>
                </a:solidFill>
              </a:rPr>
              <a:t>художнику Сергею Чехонину удалось </a:t>
            </a:r>
            <a:r>
              <a:rPr lang="ru-RU" sz="2800" dirty="0">
                <a:solidFill>
                  <a:srgbClr val="002060"/>
                </a:solidFill>
              </a:rPr>
              <a:t>передать объём фигуры?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80245"/>
            <a:ext cx="799288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 помощью каких средств художнику удалось передать настроение девушки, её характер?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80245"/>
            <a:ext cx="7992888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Почему художник оставил недорисованным платье своей модели?</a:t>
            </a:r>
          </a:p>
        </p:txBody>
      </p:sp>
    </p:spTree>
    <p:extLst>
      <p:ext uri="{BB962C8B-B14F-4D97-AF65-F5344CB8AC3E}">
        <p14:creationId xmlns:p14="http://schemas.microsoft.com/office/powerpoint/2010/main" val="3867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dirty="0" smtClean="0"/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563" y="2420888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660033"/>
                </a:solidFill>
              </a:rPr>
              <a:t>Как художникам удается передать в своих картинах состояние души или природы?</a:t>
            </a:r>
          </a:p>
        </p:txBody>
      </p:sp>
    </p:spTree>
    <p:extLst>
      <p:ext uri="{BB962C8B-B14F-4D97-AF65-F5344CB8AC3E}">
        <p14:creationId xmlns:p14="http://schemas.microsoft.com/office/powerpoint/2010/main" val="38472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44824"/>
            <a:ext cx="4388319" cy="42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99" y="1844824"/>
            <a:ext cx="4308829" cy="42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07504" y="0"/>
            <a:ext cx="8905058" cy="1700808"/>
          </a:xfrm>
          <a:prstGeom prst="wedgeRoundRectCallout">
            <a:avLst>
              <a:gd name="adj1" fmla="val -20619"/>
              <a:gd name="adj2" fmla="val 5160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Для одной картинки подбери родственные цвета, а для другой дополнительные. Раскрась.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58"/>
            <a:ext cx="2351517" cy="51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02" y="1268759"/>
            <a:ext cx="2336522" cy="50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0"/>
            <a:ext cx="9144000" cy="1268758"/>
          </a:xfrm>
          <a:prstGeom prst="wedgeRoundRectCallout">
            <a:avLst>
              <a:gd name="adj1" fmla="val -20000"/>
              <a:gd name="adj2" fmla="val 4381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Раскрась центральное панно в рабочей тетради, или придумай и нарисуй свою композицию.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/>
              </a:rPr>
              <a:t>Рефлексия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0660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00099"/>
                </a:solidFill>
              </a:rPr>
              <a:t>– Ты выполнил работу самостоятельно или с помощью? </a:t>
            </a:r>
            <a:r>
              <a:rPr lang="en-US" sz="3700" b="1" dirty="0" smtClean="0">
                <a:solidFill>
                  <a:srgbClr val="000099"/>
                </a:solidFill>
              </a:rPr>
              <a:t>     </a:t>
            </a:r>
            <a:r>
              <a:rPr lang="ru-RU" sz="3700" b="1" dirty="0" smtClean="0">
                <a:solidFill>
                  <a:srgbClr val="000099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dirty="0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8640960" cy="44644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143000" indent="-1143000" algn="just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Доработать </a:t>
            </a:r>
            <a:r>
              <a:rPr lang="ru-RU" sz="4000" dirty="0">
                <a:solidFill>
                  <a:srgbClr val="002060"/>
                </a:solidFill>
              </a:rPr>
              <a:t>композицию. </a:t>
            </a:r>
            <a:endParaRPr lang="ru-RU" sz="4000" dirty="0" smtClean="0">
              <a:solidFill>
                <a:srgbClr val="002060"/>
              </a:solidFill>
            </a:endParaRPr>
          </a:p>
          <a:p>
            <a:pPr marL="1143000" indent="-1143000" algn="just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Принести рабочую тетрадь, карандаш, ножницы, клей, картон, альбом, акварель</a:t>
            </a:r>
            <a:r>
              <a:rPr lang="ru-RU" sz="4000" smtClean="0">
                <a:solidFill>
                  <a:srgbClr val="002060"/>
                </a:solidFill>
              </a:rPr>
              <a:t>, кисти № 6, 4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dirty="0" smtClean="0"/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660033"/>
                </a:solidFill>
              </a:rPr>
              <a:t>Как художникам удается передать в своих картинах состояние души или природы?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7544" y="908720"/>
            <a:ext cx="8064896" cy="4752528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Какие цвета находятся в цветовом круге напротив друг друга, а какие рядом?</a:t>
            </a:r>
          </a:p>
          <a:p>
            <a:pPr marL="742950" indent="-742950" algn="just">
              <a:buAutoNum type="arabicPeriod"/>
            </a:pPr>
            <a:r>
              <a:rPr lang="ru-RU" sz="4000" dirty="0" smtClean="0">
                <a:solidFill>
                  <a:srgbClr val="002060"/>
                </a:solidFill>
              </a:rPr>
              <a:t>Изготовь свой цветовой круг из лепестков.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5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3542"/>
            <a:ext cx="6120680" cy="56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980728"/>
          </a:xfrm>
          <a:prstGeom prst="wedgeRoundRectCallout">
            <a:avLst>
              <a:gd name="adj1" fmla="val -20000"/>
              <a:gd name="adj2" fmla="val 4381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I</a:t>
            </a:r>
            <a:r>
              <a:rPr lang="ru-RU" sz="3200" dirty="0">
                <a:solidFill>
                  <a:srgbClr val="002060"/>
                </a:solidFill>
              </a:rPr>
              <a:t> вариант – изготовить круг из чистых </a:t>
            </a:r>
            <a:r>
              <a:rPr lang="ru-RU" sz="3200" dirty="0" smtClean="0">
                <a:solidFill>
                  <a:srgbClr val="002060"/>
                </a:solidFill>
              </a:rPr>
              <a:t>цветов.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6943"/>
            <a:ext cx="5739308" cy="543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0" y="0"/>
            <a:ext cx="9144000" cy="980728"/>
          </a:xfrm>
          <a:prstGeom prst="wedgeRoundRectCallout">
            <a:avLst>
              <a:gd name="adj1" fmla="val -20000"/>
              <a:gd name="adj2" fmla="val 4381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II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вариант – изготовить круг из </a:t>
            </a:r>
            <a:r>
              <a:rPr lang="ru-RU" sz="2800" dirty="0" smtClean="0">
                <a:solidFill>
                  <a:srgbClr val="002060"/>
                </a:solidFill>
              </a:rPr>
              <a:t>пастельных цветов.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83" y="1268760"/>
            <a:ext cx="5946733" cy="55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0" y="0"/>
            <a:ext cx="9144000" cy="980728"/>
          </a:xfrm>
          <a:prstGeom prst="wedgeRoundRectCallout">
            <a:avLst>
              <a:gd name="adj1" fmla="val -20000"/>
              <a:gd name="adj2" fmla="val 4381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III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вариант – изготовить круг из </a:t>
            </a:r>
            <a:r>
              <a:rPr lang="ru-RU" sz="2800" dirty="0" smtClean="0">
                <a:solidFill>
                  <a:srgbClr val="002060"/>
                </a:solidFill>
              </a:rPr>
              <a:t>затемнённых цветов.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052513"/>
            <a:ext cx="8642350" cy="352742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660033"/>
                </a:solidFill>
              </a:rPr>
              <a:t>Поиск решения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9" y="2009775"/>
            <a:ext cx="7054602" cy="118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7" y="3184726"/>
            <a:ext cx="7058928" cy="124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7" y="4429217"/>
            <a:ext cx="7051154" cy="223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7036" y="260648"/>
            <a:ext cx="7272808" cy="1389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60033"/>
                </a:solidFill>
              </a:rPr>
              <a:t>Как при работе цветными карандашами можно усилить </a:t>
            </a:r>
            <a:r>
              <a:rPr lang="ru-RU" sz="3200" dirty="0" smtClean="0">
                <a:solidFill>
                  <a:srgbClr val="660033"/>
                </a:solidFill>
              </a:rPr>
              <a:t>тон?</a:t>
            </a:r>
            <a:endParaRPr lang="ru-RU" sz="32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05" y="2276872"/>
            <a:ext cx="54565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56072" y="476672"/>
            <a:ext cx="6552728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60033"/>
                </a:solidFill>
              </a:rPr>
              <a:t>Как можно смешивать цвета, работая цветными </a:t>
            </a:r>
            <a:r>
              <a:rPr lang="ru-RU" sz="3200" dirty="0" smtClean="0">
                <a:solidFill>
                  <a:srgbClr val="660033"/>
                </a:solidFill>
              </a:rPr>
              <a:t>карандашами?</a:t>
            </a:r>
            <a:endParaRPr lang="ru-RU" sz="32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286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Цветовой круг. Штриховка и цветовой тон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102</cp:revision>
  <dcterms:created xsi:type="dcterms:W3CDTF">2012-09-17T15:13:52Z</dcterms:created>
  <dcterms:modified xsi:type="dcterms:W3CDTF">2013-10-21T18:28:17Z</dcterms:modified>
</cp:coreProperties>
</file>