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259" r:id="rId3"/>
    <p:sldId id="323" r:id="rId4"/>
    <p:sldId id="314" r:id="rId5"/>
    <p:sldId id="315" r:id="rId6"/>
    <p:sldId id="316" r:id="rId7"/>
    <p:sldId id="280" r:id="rId8"/>
    <p:sldId id="317" r:id="rId9"/>
    <p:sldId id="318" r:id="rId10"/>
    <p:sldId id="319" r:id="rId11"/>
    <p:sldId id="320" r:id="rId12"/>
    <p:sldId id="313" r:id="rId13"/>
    <p:sldId id="321" r:id="rId14"/>
    <p:sldId id="322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6600"/>
    <a:srgbClr val="008000"/>
    <a:srgbClr val="009900"/>
    <a:srgbClr val="660033"/>
    <a:srgbClr val="000066"/>
    <a:srgbClr val="990000"/>
    <a:srgbClr val="FFFF66"/>
    <a:srgbClr val="FFCC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55" autoAdjust="0"/>
    <p:restoredTop sz="89620" autoAdjust="0"/>
  </p:normalViewPr>
  <p:slideViewPr>
    <p:cSldViewPr>
      <p:cViewPr>
        <p:scale>
          <a:sx n="50" d="100"/>
          <a:sy n="50" d="100"/>
        </p:scale>
        <p:origin x="-11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E7ADEB-F8CC-4A01-AE12-C84DE28E2CEF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52700EA-6B45-4BC6-AD16-A3C728580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519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dirty="0" smtClean="0"/>
              <a:t>М. Ларионов. Рыбы при закате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AF18F4-E18D-4FD2-B501-E707E4F28D9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5F158-AC97-495E-821C-834BDE0F109A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848D7-C203-411E-BB0D-8CBB94F62C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9FA6E-6A80-40AD-B048-9EC875E255F3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ACC62-812A-4DAD-804E-A9B555BB9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0ADE0-1501-4EED-B579-4E4DED331362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DCD696-315E-4733-BC48-37DEEA4139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21886-827B-45D5-8CA3-3CCC24A41115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7A8EA-D6FE-47D7-BB1C-16934096A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65993E-EBB1-4818-B7A1-A1A5B3A47DF0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2DF4C-5A06-4F98-991D-59367901F2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B42F0-F1A0-4579-B18F-D43606C3A0A6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B39DA-E687-4D59-9CB7-B0D2986E00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25007-E410-4FF4-AEDD-90A87C78D9ED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87670-DDE0-43C3-9EF4-7446475E68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206C6-2ACD-46A8-8EFA-66B3AFDA1F94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F7F39-5967-4C7F-8AD0-D0EC966324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A626B-2A60-41A3-A412-AAB6AE77DEA4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22F99-883D-4471-B8A1-A3F9403457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E6D90-F0B7-4389-9FA3-A9CEF0E87A33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806E8-3785-4B31-BE9C-47E0CC2F0E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0C86E-EBEE-457B-9F5A-B463E0C4047E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3537A-8704-4BEC-BF65-025E3C0F66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261E6AA-17F8-4920-AFCB-A58E5E4C19D0}" type="datetimeFigureOut">
              <a:rPr lang="ru-RU"/>
              <a:pPr>
                <a:defRPr/>
              </a:pPr>
              <a:t>21.10.2013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316DC4B-A405-48D3-9878-AB8676B68E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73162" y="-243408"/>
            <a:ext cx="7025236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dirty="0">
                <a:solidFill>
                  <a:srgbClr val="FFFF66"/>
                </a:solidFill>
                <a:effectLst/>
              </a:rPr>
              <a:t>Цветовой круг. Штриховка и цветовой тон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5595145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dirty="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dirty="0" smtClean="0">
                <a:solidFill>
                  <a:srgbClr val="000066"/>
                </a:solidFill>
              </a:rPr>
              <a:t>-</a:t>
            </a:r>
            <a:r>
              <a:rPr lang="ru-RU" sz="2000" dirty="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dirty="0" smtClean="0">
                <a:solidFill>
                  <a:srgbClr val="000066"/>
                </a:solidFill>
              </a:rPr>
              <a:t>Урок </a:t>
            </a:r>
            <a:r>
              <a:rPr lang="en-US" sz="2000" dirty="0">
                <a:solidFill>
                  <a:srgbClr val="000066"/>
                </a:solidFill>
              </a:rPr>
              <a:t>7</a:t>
            </a:r>
            <a:r>
              <a:rPr lang="ru-RU" sz="2000" dirty="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6300192" y="6353176"/>
            <a:ext cx="2559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 dirty="0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«</a:t>
            </a:r>
            <a:r>
              <a:rPr lang="ru-RU" dirty="0" err="1">
                <a:solidFill>
                  <a:srgbClr val="002060"/>
                </a:solidFill>
                <a:latin typeface="Constantia" pitchFamily="18" charset="0"/>
              </a:rPr>
              <a:t>Баласс</a:t>
            </a:r>
            <a:r>
              <a:rPr lang="ru-RU" dirty="0">
                <a:solidFill>
                  <a:srgbClr val="002060"/>
                </a:solidFill>
                <a:latin typeface="Constantia" pitchFamily="18" charset="0"/>
              </a:rPr>
              <a:t>», 2013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5" descr="sova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84852"/>
            <a:ext cx="3990561" cy="3882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76872"/>
            <a:ext cx="4608512" cy="4255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331640" y="548680"/>
            <a:ext cx="6480720" cy="12961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660033"/>
                </a:solidFill>
              </a:rPr>
              <a:t>Как с помощью цветных карандашей составить цветовой </a:t>
            </a:r>
            <a:r>
              <a:rPr lang="ru-RU" sz="2800" dirty="0" smtClean="0">
                <a:solidFill>
                  <a:srgbClr val="660033"/>
                </a:solidFill>
              </a:rPr>
              <a:t>круг?</a:t>
            </a:r>
            <a:endParaRPr lang="ru-RU" sz="2800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2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4108"/>
            <a:ext cx="3749799" cy="494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173560" y="175531"/>
            <a:ext cx="6552728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2060"/>
                </a:solidFill>
              </a:rPr>
              <a:t>Каким материалом пользовался художник?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190" y="1712865"/>
            <a:ext cx="2717306" cy="3381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4" y="1712865"/>
            <a:ext cx="2183171" cy="4942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611560" y="175531"/>
            <a:ext cx="7992888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С помощью каких средств </a:t>
            </a:r>
            <a:r>
              <a:rPr lang="ru-RU" sz="2800" dirty="0" smtClean="0">
                <a:solidFill>
                  <a:srgbClr val="002060"/>
                </a:solidFill>
              </a:rPr>
              <a:t>художнику Сергею Чехонину удалось </a:t>
            </a:r>
            <a:r>
              <a:rPr lang="ru-RU" sz="2800" dirty="0">
                <a:solidFill>
                  <a:srgbClr val="002060"/>
                </a:solidFill>
              </a:rPr>
              <a:t>передать объём фигуры?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180245"/>
            <a:ext cx="7992888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С помощью каких средств художнику удалось передать настроение девушки, её характер?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560" y="180245"/>
            <a:ext cx="7992888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Почему художник оставил недорисованным платье своей модели?</a:t>
            </a:r>
          </a:p>
        </p:txBody>
      </p:sp>
    </p:spTree>
    <p:extLst>
      <p:ext uri="{BB962C8B-B14F-4D97-AF65-F5344CB8AC3E}">
        <p14:creationId xmlns:p14="http://schemas.microsoft.com/office/powerpoint/2010/main" val="38678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dirty="0" smtClean="0"/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563" y="2420888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>
                <a:solidFill>
                  <a:srgbClr val="660033"/>
                </a:solidFill>
              </a:rPr>
              <a:t>Как художникам удается передать в своих картинах состояние души или природы?</a:t>
            </a:r>
          </a:p>
        </p:txBody>
      </p:sp>
    </p:spTree>
    <p:extLst>
      <p:ext uri="{BB962C8B-B14F-4D97-AF65-F5344CB8AC3E}">
        <p14:creationId xmlns:p14="http://schemas.microsoft.com/office/powerpoint/2010/main" val="3847220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844824"/>
            <a:ext cx="4388319" cy="426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3899" y="1844824"/>
            <a:ext cx="4308829" cy="426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07504" y="0"/>
            <a:ext cx="8905058" cy="1700808"/>
          </a:xfrm>
          <a:prstGeom prst="wedgeRoundRectCallout">
            <a:avLst>
              <a:gd name="adj1" fmla="val -20619"/>
              <a:gd name="adj2" fmla="val 51607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Для одной картинки подбери родственные цвета, а для другой дополнительные. Раскрась.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30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268758"/>
            <a:ext cx="2351517" cy="512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102" y="1268759"/>
            <a:ext cx="2336522" cy="5090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0" y="0"/>
            <a:ext cx="9144000" cy="1268758"/>
          </a:xfrm>
          <a:prstGeom prst="wedgeRoundRectCallout">
            <a:avLst>
              <a:gd name="adj1" fmla="val -20000"/>
              <a:gd name="adj2" fmla="val 43817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Раскрась центральное панно в рабочей тетради, или придумай и нарисуй свою композицию.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85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C00000"/>
                </a:solidFill>
                <a:effectLst/>
              </a:rPr>
              <a:t>Рефлексия</a:t>
            </a:r>
            <a:endParaRPr lang="ru-RU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90000"/>
              </a:lnSpc>
            </a:pPr>
            <a:r>
              <a:rPr lang="ru-RU" sz="3700" b="1" dirty="0" smtClean="0">
                <a:solidFill>
                  <a:srgbClr val="FFCC00"/>
                </a:solidFill>
              </a:rPr>
              <a:t>Оцените свою работу на уроке: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dirty="0" smtClean="0">
                <a:solidFill>
                  <a:srgbClr val="FFFF00"/>
                </a:solidFill>
              </a:rPr>
              <a:t>– Что тебе нужно было сделать?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dirty="0" smtClean="0">
                <a:solidFill>
                  <a:srgbClr val="006600"/>
                </a:solidFill>
              </a:rPr>
              <a:t>– Ты выполнил работу?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dirty="0" smtClean="0">
                <a:solidFill>
                  <a:srgbClr val="000099"/>
                </a:solidFill>
              </a:rPr>
              <a:t>– Ты выполнил работу самостоятельно или с помощью? </a:t>
            </a:r>
            <a:r>
              <a:rPr lang="en-US" sz="3700" b="1" dirty="0" smtClean="0">
                <a:solidFill>
                  <a:srgbClr val="000099"/>
                </a:solidFill>
              </a:rPr>
              <a:t>     </a:t>
            </a:r>
            <a:r>
              <a:rPr lang="ru-RU" sz="3700" b="1" dirty="0" smtClean="0">
                <a:solidFill>
                  <a:srgbClr val="000099"/>
                </a:solidFill>
              </a:rPr>
              <a:t>С чьей? 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dirty="0" smtClean="0">
                <a:solidFill>
                  <a:srgbClr val="000066"/>
                </a:solidFill>
              </a:rPr>
              <a:t>– Что бы ты хотел изменить в своей работе?</a:t>
            </a:r>
          </a:p>
          <a:p>
            <a:pPr eaLnBrk="1" hangingPunct="1">
              <a:lnSpc>
                <a:spcPct val="90000"/>
              </a:lnSpc>
            </a:pPr>
            <a:r>
              <a:rPr lang="ru-RU" sz="3700" b="1" dirty="0" smtClean="0">
                <a:solidFill>
                  <a:srgbClr val="7030A0"/>
                </a:solidFill>
              </a:rPr>
              <a:t>– Как бы ты оценил свою работу?</a:t>
            </a:r>
          </a:p>
          <a:p>
            <a:pPr eaLnBrk="1" hangingPunct="1">
              <a:lnSpc>
                <a:spcPct val="90000"/>
              </a:lnSpc>
              <a:buFont typeface="Wingdings 2" pitchFamily="18" charset="2"/>
              <a:buAutoNum type="arabicPeriod"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5842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1484784"/>
            <a:ext cx="8640960" cy="44644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marL="1143000" indent="-1143000" algn="just">
              <a:buAutoNum type="arabicPeriod"/>
            </a:pPr>
            <a:r>
              <a:rPr lang="ru-RU" sz="4000" dirty="0" smtClean="0">
                <a:solidFill>
                  <a:srgbClr val="002060"/>
                </a:solidFill>
              </a:rPr>
              <a:t>Доработать </a:t>
            </a:r>
            <a:r>
              <a:rPr lang="ru-RU" sz="4000" dirty="0">
                <a:solidFill>
                  <a:srgbClr val="002060"/>
                </a:solidFill>
              </a:rPr>
              <a:t>композицию. </a:t>
            </a:r>
            <a:endParaRPr lang="ru-RU" sz="4000" dirty="0" smtClean="0">
              <a:solidFill>
                <a:srgbClr val="002060"/>
              </a:solidFill>
            </a:endParaRPr>
          </a:p>
          <a:p>
            <a:pPr marL="1143000" indent="-1143000" algn="just">
              <a:buAutoNum type="arabicPeriod"/>
            </a:pPr>
            <a:r>
              <a:rPr lang="ru-RU" sz="4000" dirty="0" smtClean="0">
                <a:solidFill>
                  <a:srgbClr val="002060"/>
                </a:solidFill>
              </a:rPr>
              <a:t>Принести рабочую тетрадь, карандаш, ножницы, клей, картон, альбом, акварель</a:t>
            </a:r>
            <a:r>
              <a:rPr lang="ru-RU" sz="4000" smtClean="0">
                <a:solidFill>
                  <a:srgbClr val="002060"/>
                </a:solidFill>
              </a:rPr>
              <a:t>, кисти № 6, 4 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9458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dirty="0" smtClean="0"/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dirty="0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>
                <a:solidFill>
                  <a:srgbClr val="660033"/>
                </a:solidFill>
              </a:rPr>
              <a:t>Как художникам удается передать в своих картинах состояние души или природы?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467544" y="908720"/>
            <a:ext cx="8064896" cy="4752528"/>
          </a:xfrm>
          <a:prstGeom prst="wedgeRoundRect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indent="-742950" algn="just">
              <a:buAutoNum type="arabicPeriod"/>
            </a:pPr>
            <a:r>
              <a:rPr lang="ru-RU" sz="4000" dirty="0" smtClean="0">
                <a:solidFill>
                  <a:srgbClr val="002060"/>
                </a:solidFill>
              </a:rPr>
              <a:t>Какие цвета находятся в цветовом круге напротив друг друга, а какие рядом?</a:t>
            </a:r>
          </a:p>
          <a:p>
            <a:pPr marL="742950" indent="-742950" algn="just">
              <a:buAutoNum type="arabicPeriod"/>
            </a:pPr>
            <a:r>
              <a:rPr lang="ru-RU" sz="4000" dirty="0" smtClean="0">
                <a:solidFill>
                  <a:srgbClr val="002060"/>
                </a:solidFill>
              </a:rPr>
              <a:t>Изготовь свой цветовой круг из лепестков.</a:t>
            </a:r>
            <a:endParaRPr lang="ru-RU" sz="4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053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23542"/>
            <a:ext cx="6120680" cy="563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0" y="0"/>
            <a:ext cx="9144000" cy="980728"/>
          </a:xfrm>
          <a:prstGeom prst="wedgeRoundRectCallout">
            <a:avLst>
              <a:gd name="adj1" fmla="val -20000"/>
              <a:gd name="adj2" fmla="val 43817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2060"/>
                </a:solidFill>
              </a:rPr>
              <a:t>I</a:t>
            </a:r>
            <a:r>
              <a:rPr lang="ru-RU" sz="3200" dirty="0">
                <a:solidFill>
                  <a:srgbClr val="002060"/>
                </a:solidFill>
              </a:rPr>
              <a:t> вариант – изготовить круг из чистых </a:t>
            </a:r>
            <a:r>
              <a:rPr lang="ru-RU" sz="3200" dirty="0" smtClean="0">
                <a:solidFill>
                  <a:srgbClr val="002060"/>
                </a:solidFill>
              </a:rPr>
              <a:t>цветов.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029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216943"/>
            <a:ext cx="5739308" cy="543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0" y="0"/>
            <a:ext cx="9144000" cy="980728"/>
          </a:xfrm>
          <a:prstGeom prst="wedgeRoundRectCallout">
            <a:avLst>
              <a:gd name="adj1" fmla="val -20000"/>
              <a:gd name="adj2" fmla="val 43817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2060"/>
                </a:solidFill>
              </a:rPr>
              <a:t>II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вариант – изготовить круг из </a:t>
            </a:r>
            <a:r>
              <a:rPr lang="ru-RU" sz="2800" dirty="0" smtClean="0">
                <a:solidFill>
                  <a:srgbClr val="002060"/>
                </a:solidFill>
              </a:rPr>
              <a:t>пастельных цветов.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14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8783" y="1268760"/>
            <a:ext cx="5946733" cy="557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0" y="0"/>
            <a:ext cx="9144000" cy="980728"/>
          </a:xfrm>
          <a:prstGeom prst="wedgeRoundRectCallout">
            <a:avLst>
              <a:gd name="adj1" fmla="val -20000"/>
              <a:gd name="adj2" fmla="val 43817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2060"/>
                </a:solidFill>
              </a:rPr>
              <a:t>III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>
                <a:solidFill>
                  <a:srgbClr val="002060"/>
                </a:solidFill>
              </a:rPr>
              <a:t>вариант – изготовить круг из </a:t>
            </a:r>
            <a:r>
              <a:rPr lang="ru-RU" sz="2800" dirty="0" smtClean="0">
                <a:solidFill>
                  <a:srgbClr val="002060"/>
                </a:solidFill>
              </a:rPr>
              <a:t>затемнённых цветов.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1316038"/>
            <a:ext cx="7772400" cy="1363662"/>
          </a:xfrm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21506" name="Текст 2"/>
          <p:cNvSpPr>
            <a:spLocks noGrp="1"/>
          </p:cNvSpPr>
          <p:nvPr>
            <p:ph type="body" idx="1"/>
          </p:nvPr>
        </p:nvSpPr>
        <p:spPr>
          <a:xfrm>
            <a:off x="530225" y="2705100"/>
            <a:ext cx="7772400" cy="1509713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Овальная выноска 3"/>
          <p:cNvSpPr/>
          <p:nvPr/>
        </p:nvSpPr>
        <p:spPr>
          <a:xfrm>
            <a:off x="179388" y="1052513"/>
            <a:ext cx="8642350" cy="3527425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660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dirty="0">
                <a:solidFill>
                  <a:srgbClr val="660033"/>
                </a:solidFill>
              </a:rPr>
              <a:t>Поиск решения проблемы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139" y="2009775"/>
            <a:ext cx="7054602" cy="1187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587" y="3184726"/>
            <a:ext cx="7058928" cy="124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587" y="4429217"/>
            <a:ext cx="7051154" cy="2230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977036" y="260648"/>
            <a:ext cx="7272808" cy="1389087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660033"/>
                </a:solidFill>
              </a:rPr>
              <a:t>Как при работе цветными карандашами можно усилить </a:t>
            </a:r>
            <a:r>
              <a:rPr lang="ru-RU" sz="3200" dirty="0" smtClean="0">
                <a:solidFill>
                  <a:srgbClr val="660033"/>
                </a:solidFill>
              </a:rPr>
              <a:t>тон?</a:t>
            </a:r>
            <a:endParaRPr lang="ru-RU" sz="3200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69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705" y="2276872"/>
            <a:ext cx="5456568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156072" y="476672"/>
            <a:ext cx="6552728" cy="13681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660033"/>
                </a:solidFill>
              </a:rPr>
              <a:t>Как можно смешивать цвета, работая цветными </a:t>
            </a:r>
            <a:r>
              <a:rPr lang="ru-RU" sz="3200" dirty="0" smtClean="0">
                <a:solidFill>
                  <a:srgbClr val="660033"/>
                </a:solidFill>
              </a:rPr>
              <a:t>карандашами?</a:t>
            </a:r>
            <a:endParaRPr lang="ru-RU" sz="3200" dirty="0">
              <a:solidFill>
                <a:srgbClr val="6600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1316</TotalTime>
  <Words>286</Words>
  <Application>Microsoft Office PowerPoint</Application>
  <PresentationFormat>Экран (4:3)</PresentationFormat>
  <Paragraphs>44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Цветовой круг. Штриховка и цветовой тон</vt:lpstr>
      <vt:lpstr>Формулирование проблемы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Формулирование проблемы</vt:lpstr>
      <vt:lpstr>Презентация PowerPoint</vt:lpstr>
      <vt:lpstr>Презентация PowerPoint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102</cp:revision>
  <dcterms:created xsi:type="dcterms:W3CDTF">2012-09-17T15:13:52Z</dcterms:created>
  <dcterms:modified xsi:type="dcterms:W3CDTF">2013-10-21T18:28:17Z</dcterms:modified>
</cp:coreProperties>
</file>