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7" r:id="rId3"/>
    <p:sldId id="269" r:id="rId4"/>
    <p:sldId id="270" r:id="rId5"/>
    <p:sldId id="271" r:id="rId6"/>
    <p:sldId id="272" r:id="rId7"/>
    <p:sldId id="273" r:id="rId8"/>
    <p:sldId id="266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80000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0" y="-90"/>
      </p:cViewPr>
      <p:guideLst>
        <p:guide orient="horz" pos="3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8093F12-9FA7-49F5-805E-BCEEA9E283FF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790A6A4-B79F-4632-8CD5-59E943384F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4DE9F-3566-4B18-8160-ACA0EC1D0203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08C9A-5045-4973-A60F-99EFA587BB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D350D-CC2B-407C-84CA-0DA6DE123CD4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65076-8312-4E53-B5B6-E04C8E115D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8D42C-390C-4500-B31B-FBA72F9DA43A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4DC6D-D5E9-4780-981F-E6B06BDB4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7B308-B964-4352-AB00-651F0E61075D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4CF1C-DD75-4139-9160-AAB2E67DC3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59099-5081-4B5E-B38C-F0321D892658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C41CE-ABAD-4A58-8D1A-2E6B39EEEE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55522-2A1D-4BE2-A609-E950FA6CB1F2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29D9E-55A7-4371-BB66-82108439FC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D1BB7-A5FA-4788-B2C8-83E26160C113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EDA3A-25DD-4234-A2A0-77D40A19BD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CFA-EB0F-4561-8195-5F60E7AAFA26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4FC64-E655-4B4D-A569-83FA6ECBDD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6CABB-BFEF-47F3-B0FF-15BF2024812A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43061-B83A-4BB7-9E95-90BCF4E9F3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D279B-586E-4387-B3D5-D41B4BC77932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02531-14A4-437E-BF4A-176828852C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4B1EF-5938-4A7C-AC52-DA46B5ED32CC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56468-EFA0-4749-8816-C8D32C37B6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032099-9589-4BD3-AF90-61A5042A38CC}" type="datetimeFigureOut">
              <a:rPr lang="ru-RU"/>
              <a:pPr>
                <a:defRPr/>
              </a:pPr>
              <a:t>20.01.2014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2AC2C60-7FB7-484A-B3A2-7948265EC5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14636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8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3.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Сравнение действительных чисел.</a:t>
            </a: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Приближённые вычисления</a:t>
            </a:r>
            <a:endParaRPr lang="en-US" sz="3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с действительными числами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484438"/>
            <a:ext cx="9144000" cy="10064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VIII.</a:t>
            </a: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ПОНЯТИЕ О ДЕЙСТВИТЕЛЬНЫХ ЧИСЛАХ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247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Бесконечные десятичные дроби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не имеющие периода 9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сравнивают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по тем же правилам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что и конечные десятичные дроби.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 действительных чисел.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Приближённые вычисления с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действительными числами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</a:t>
            </a:r>
            <a:r>
              <a:rPr lang="en-US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бесконечных</a:t>
            </a:r>
          </a:p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</a:t>
            </a:r>
            <a:r>
              <a:rPr lang="en-US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дробей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581400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4122738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Сравним числа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–4,5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–4,(5)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4657725"/>
            <a:ext cx="8642350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Найдём модуль каждого из этих чисел: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|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–4,5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| =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–4,5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4,5000…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|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–4,(5)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| 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4,(5)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4,5555…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2247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Бесконечные десятичные дроби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не имеющие периода 9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3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сравнивают 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по тем же правилам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что и конечные десятичные дроби.</a:t>
            </a: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 действительных чисел.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Приближённые вычисления с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действительными числами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</a:t>
            </a:r>
            <a:r>
              <a:rPr lang="en-US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бесконечных</a:t>
            </a:r>
          </a:p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десятичных</a:t>
            </a:r>
            <a:r>
              <a:rPr lang="en-US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дробей</a:t>
            </a:r>
          </a:p>
        </p:txBody>
      </p:sp>
      <p:sp>
        <p:nvSpPr>
          <p:cNvPr id="16389" name="TextBox 8"/>
          <p:cNvSpPr txBox="1">
            <a:spLocks noChangeArrowheads="1"/>
          </p:cNvSpPr>
          <p:nvPr/>
        </p:nvSpPr>
        <p:spPr bwMode="auto">
          <a:xfrm>
            <a:off x="250825" y="3581400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</a:t>
            </a:r>
          </a:p>
        </p:txBody>
      </p:sp>
      <p:sp>
        <p:nvSpPr>
          <p:cNvPr id="16390" name="TextBox 13"/>
          <p:cNvSpPr txBox="1">
            <a:spLocks noChangeArrowheads="1"/>
          </p:cNvSpPr>
          <p:nvPr/>
        </p:nvSpPr>
        <p:spPr bwMode="auto">
          <a:xfrm>
            <a:off x="250825" y="4122738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Сравним числа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–4,5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–4,(5)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4657725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Сравним модули.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|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–4,5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| &lt; |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–4,(5)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|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5578475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 правилу сравнения отрицательных чисел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–4,5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&gt;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–4,(5)</a:t>
            </a:r>
            <a:endParaRPr lang="ru-RU" sz="2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0825" y="1268413"/>
            <a:ext cx="8642350" cy="1246187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Вам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уже известны правила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сложения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вычитания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умножения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деления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конечных десятичных дробей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 действительных чисел.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Приближённые вычисления с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действительными числами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-49213"/>
            <a:ext cx="6011862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Приближённые вычисления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бесконечными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десятичными дробями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2573338"/>
            <a:ext cx="8642350" cy="24018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Можно сформулировать правила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арифметических действий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для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бесконечных десятичных дробей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но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они достаточно сложные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вы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познакомитесь с ними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в старших классах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5038725"/>
            <a:ext cx="8642350" cy="16303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При этом для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действительных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чисел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справедливы те же законы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арифметических действий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что и для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рациональных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чисел.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 действительных чисел.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Приближённые вычисления с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действительными числами</a:t>
            </a:r>
          </a:p>
        </p:txBody>
      </p:sp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-49213"/>
            <a:ext cx="6011862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Приближённые вычисления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бесконечными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десятичными дробями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50825" y="1268413"/>
            <a:ext cx="8642350" cy="201612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 практике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бесконечные десятичные дроби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(действительные числа)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складывают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вычитают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2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умножают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делят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приближённо, округляя их нужным образом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33385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1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3878263"/>
            <a:ext cx="8642350" cy="12477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Найдём приближённо сумму и разность чисел</a:t>
            </a:r>
          </a:p>
          <a:p>
            <a:pPr algn="ctr"/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 если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4,(59)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11,2(4)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округлив их с точностью до одной десятой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5176838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Сначала округлим числа с точностью до одной десятой, на ходим, что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≈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4,6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≈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11,2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6084888"/>
            <a:ext cx="8642350" cy="4762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Получаем ответ: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≈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15,8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≈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–6,6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 действительных чисел.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Приближённые вычисления с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действительными числами</a:t>
            </a: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-49213"/>
            <a:ext cx="6011862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Приближённые вычисления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бесконечными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десятичными дробями</a:t>
            </a:r>
          </a:p>
        </p:txBody>
      </p:sp>
      <p:sp>
        <p:nvSpPr>
          <p:cNvPr id="19460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2</a:t>
            </a:r>
          </a:p>
        </p:txBody>
      </p:sp>
      <p:sp>
        <p:nvSpPr>
          <p:cNvPr id="19461" name="TextBox 10"/>
          <p:cNvSpPr txBox="1">
            <a:spLocks noChangeArrowheads="1"/>
          </p:cNvSpPr>
          <p:nvPr/>
        </p:nvSpPr>
        <p:spPr bwMode="auto">
          <a:xfrm>
            <a:off x="250825" y="1808163"/>
            <a:ext cx="8642350" cy="12477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Вычислим произведение чисел</a:t>
            </a:r>
          </a:p>
          <a:p>
            <a:pPr algn="ctr"/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31,81(2)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0,056121121112...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округлив их до третьей значащей цифры.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3106738"/>
            <a:ext cx="8642350" cy="86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Сначала выполним округление до указанной значащей цифры: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≈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31,8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≈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0,0561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4014788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Перемножим и округлим произведение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до третьей значащей цифры:</a:t>
            </a:r>
          </a:p>
          <a:p>
            <a:pPr algn="ctr"/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·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≈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1,78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Сравнение действительных чисел.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Приближённые вычисления с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действительными числами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-49213"/>
            <a:ext cx="6011862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Приближённые вычисления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бесконечными</a:t>
            </a: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десятичными дробями</a:t>
            </a:r>
          </a:p>
        </p:txBody>
      </p:sp>
      <p:sp>
        <p:nvSpPr>
          <p:cNvPr id="20484" name="TextBox 8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3</a:t>
            </a:r>
          </a:p>
        </p:txBody>
      </p:sp>
      <p:sp>
        <p:nvSpPr>
          <p:cNvPr id="20485" name="TextBox 10"/>
          <p:cNvSpPr txBox="1">
            <a:spLocks noChangeArrowheads="1"/>
          </p:cNvSpPr>
          <p:nvPr/>
        </p:nvSpPr>
        <p:spPr bwMode="auto">
          <a:xfrm>
            <a:off x="250825" y="1808163"/>
            <a:ext cx="8642350" cy="12477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Вычислим частное чисел</a:t>
            </a:r>
          </a:p>
          <a:p>
            <a:pPr algn="ctr"/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0,080(75)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и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0,37(7)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округлив их до второй значащей цифры.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3106738"/>
            <a:ext cx="8642350" cy="12477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Сначала выполним округление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до указанной значащей цифры:</a:t>
            </a:r>
          </a:p>
          <a:p>
            <a:pPr algn="ctr"/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≈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0,081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≈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0,38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4419600"/>
            <a:ext cx="8642350" cy="12461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Затем разделим и округлим частное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до второй значащей цифры:</a:t>
            </a:r>
          </a:p>
          <a:p>
            <a:pPr algn="ctr"/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: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≈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0,21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1506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27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Выполните следующие задания: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1508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1510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22764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Сравните числа:</a:t>
            </a:r>
          </a:p>
          <a:p>
            <a:endParaRPr lang="ru-RU" sz="10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5,(45)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</a:rPr>
              <a:t>5,(54)</a:t>
            </a:r>
            <a:r>
              <a:rPr lang="en-US" sz="2200">
                <a:latin typeface="Verdana" pitchFamily="34" charset="0"/>
              </a:rPr>
              <a:t>;</a:t>
            </a:r>
            <a:endParaRPr lang="ru-RU" sz="22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–0,(23423)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</a:rPr>
              <a:t>0,(23424)</a:t>
            </a:r>
            <a:r>
              <a:rPr lang="en-US" sz="2200">
                <a:latin typeface="Verdana" pitchFamily="34" charset="0"/>
              </a:rPr>
              <a:t>;</a:t>
            </a:r>
            <a:endParaRPr lang="ru-RU" sz="22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0,00(2)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</a:rPr>
              <a:t>0,01(34)</a:t>
            </a:r>
            <a:r>
              <a:rPr lang="en-US" sz="2200">
                <a:latin typeface="Verdana" pitchFamily="34" charset="0"/>
              </a:rPr>
              <a:t>;</a:t>
            </a:r>
            <a:endParaRPr lang="ru-RU" sz="22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–7,(3)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</a:rPr>
              <a:t>–7,3334</a:t>
            </a:r>
            <a:r>
              <a:rPr lang="en-US" sz="2200">
                <a:latin typeface="Verdana" pitchFamily="34" charset="0"/>
              </a:rPr>
              <a:t>;</a:t>
            </a:r>
            <a:endParaRPr lang="ru-RU" sz="22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10,11(21)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</a:rPr>
              <a:t>10,11(12)</a:t>
            </a:r>
            <a:r>
              <a:rPr lang="ru-RU" sz="2200">
                <a:latin typeface="Verdana" pitchFamily="34" charset="0"/>
              </a:rPr>
              <a:t>.</a:t>
            </a:r>
          </a:p>
        </p:txBody>
      </p:sp>
      <p:sp>
        <p:nvSpPr>
          <p:cNvPr id="21511" name="TextBox 14"/>
          <p:cNvSpPr txBox="1">
            <a:spLocks noChangeArrowheads="1"/>
          </p:cNvSpPr>
          <p:nvPr/>
        </p:nvSpPr>
        <p:spPr bwMode="auto">
          <a:xfrm>
            <a:off x="250825" y="4122738"/>
            <a:ext cx="8640763" cy="26162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Вычислите приближенно, округлив числа</a:t>
            </a:r>
          </a:p>
          <a:p>
            <a:r>
              <a:rPr lang="ru-RU" sz="2200">
                <a:latin typeface="Verdana" pitchFamily="34" charset="0"/>
              </a:rPr>
              <a:t>до третьей значащей цифры:</a:t>
            </a:r>
          </a:p>
          <a:p>
            <a:endParaRPr lang="ru-RU" sz="1000">
              <a:latin typeface="Verdana" pitchFamily="34" charset="0"/>
            </a:endParaRPr>
          </a:p>
          <a:p>
            <a:pPr algn="ctr"/>
            <a:r>
              <a:rPr lang="en-US" sz="2200" b="1">
                <a:latin typeface="Verdana" pitchFamily="34" charset="0"/>
              </a:rPr>
              <a:t>7</a:t>
            </a:r>
            <a:r>
              <a:rPr lang="ru-RU" sz="2200" b="1">
                <a:latin typeface="Verdana" pitchFamily="34" charset="0"/>
              </a:rPr>
              <a:t>,(45)</a:t>
            </a:r>
            <a:r>
              <a:rPr lang="ru-RU" sz="2200">
                <a:latin typeface="Verdana" pitchFamily="34" charset="0"/>
              </a:rPr>
              <a:t> + </a:t>
            </a:r>
            <a:r>
              <a:rPr lang="en-US" sz="2200" b="1">
                <a:latin typeface="Verdana" pitchFamily="34" charset="0"/>
              </a:rPr>
              <a:t>7</a:t>
            </a:r>
            <a:r>
              <a:rPr lang="ru-RU" sz="2200" b="1">
                <a:latin typeface="Verdana" pitchFamily="34" charset="0"/>
              </a:rPr>
              <a:t>,(54)</a:t>
            </a:r>
            <a:r>
              <a:rPr lang="en-US" sz="2200">
                <a:latin typeface="Verdana" pitchFamily="34" charset="0"/>
              </a:rPr>
              <a:t>;</a:t>
            </a:r>
            <a:endParaRPr lang="ru-RU" sz="22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–</a:t>
            </a:r>
            <a:r>
              <a:rPr lang="en-US" sz="2200" b="1">
                <a:latin typeface="Verdana" pitchFamily="34" charset="0"/>
              </a:rPr>
              <a:t>1</a:t>
            </a:r>
            <a:r>
              <a:rPr lang="ru-RU" sz="2200" b="1">
                <a:latin typeface="Verdana" pitchFamily="34" charset="0"/>
              </a:rPr>
              <a:t>,(23423)</a:t>
            </a:r>
            <a:r>
              <a:rPr lang="ru-RU" sz="2200">
                <a:latin typeface="Verdana" pitchFamily="34" charset="0"/>
              </a:rPr>
              <a:t> – </a:t>
            </a:r>
            <a:r>
              <a:rPr lang="en-US" sz="2200" b="1">
                <a:latin typeface="Verdana" pitchFamily="34" charset="0"/>
              </a:rPr>
              <a:t>1</a:t>
            </a:r>
            <a:r>
              <a:rPr lang="ru-RU" sz="2200" b="1">
                <a:latin typeface="Verdana" pitchFamily="34" charset="0"/>
              </a:rPr>
              <a:t>,(23424)</a:t>
            </a:r>
            <a:r>
              <a:rPr lang="en-US" sz="2200">
                <a:latin typeface="Verdana" pitchFamily="34" charset="0"/>
              </a:rPr>
              <a:t>;</a:t>
            </a:r>
            <a:endParaRPr lang="ru-RU" sz="2200">
              <a:latin typeface="Verdana" pitchFamily="34" charset="0"/>
            </a:endParaRPr>
          </a:p>
          <a:p>
            <a:pPr algn="ctr"/>
            <a:r>
              <a:rPr lang="en-US" sz="2200" b="1">
                <a:latin typeface="Verdana" pitchFamily="34" charset="0"/>
              </a:rPr>
              <a:t>1</a:t>
            </a:r>
            <a:r>
              <a:rPr lang="ru-RU" sz="2200" b="1">
                <a:latin typeface="Verdana" pitchFamily="34" charset="0"/>
              </a:rPr>
              <a:t>,00(2)</a:t>
            </a:r>
            <a:r>
              <a:rPr lang="ru-RU" sz="2200">
                <a:latin typeface="Verdana" pitchFamily="34" charset="0"/>
              </a:rPr>
              <a:t> </a:t>
            </a:r>
            <a:r>
              <a:rPr lang="en-US" sz="2200">
                <a:latin typeface="Verdana" pitchFamily="34" charset="0"/>
              </a:rPr>
              <a:t>:</a:t>
            </a:r>
            <a:r>
              <a:rPr lang="ru-RU" sz="2200">
                <a:latin typeface="Verdana" pitchFamily="34" charset="0"/>
              </a:rPr>
              <a:t> </a:t>
            </a:r>
            <a:r>
              <a:rPr lang="en-US" sz="2200" b="1">
                <a:latin typeface="Verdana" pitchFamily="34" charset="0"/>
              </a:rPr>
              <a:t>1</a:t>
            </a:r>
            <a:r>
              <a:rPr lang="ru-RU" sz="2200" b="1">
                <a:latin typeface="Verdana" pitchFamily="34" charset="0"/>
              </a:rPr>
              <a:t>,01(34)</a:t>
            </a:r>
            <a:r>
              <a:rPr lang="en-US" sz="2200">
                <a:latin typeface="Verdana" pitchFamily="34" charset="0"/>
              </a:rPr>
              <a:t>;</a:t>
            </a:r>
            <a:endParaRPr lang="ru-RU" sz="22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–</a:t>
            </a:r>
            <a:r>
              <a:rPr lang="en-US" sz="2200" b="1">
                <a:latin typeface="Verdana" pitchFamily="34" charset="0"/>
              </a:rPr>
              <a:t>0</a:t>
            </a:r>
            <a:r>
              <a:rPr lang="ru-RU" sz="2200" b="1">
                <a:latin typeface="Verdana" pitchFamily="34" charset="0"/>
              </a:rPr>
              <a:t>,(3)</a:t>
            </a:r>
            <a:r>
              <a:rPr lang="ru-RU" sz="2200">
                <a:latin typeface="Verdana" pitchFamily="34" charset="0"/>
              </a:rPr>
              <a:t> · </a:t>
            </a:r>
            <a:r>
              <a:rPr lang="ru-RU" sz="2200" b="1">
                <a:latin typeface="Verdana" pitchFamily="34" charset="0"/>
              </a:rPr>
              <a:t>–</a:t>
            </a:r>
            <a:r>
              <a:rPr lang="en-US" sz="2200" b="1">
                <a:latin typeface="Verdana" pitchFamily="34" charset="0"/>
              </a:rPr>
              <a:t>0</a:t>
            </a:r>
            <a:r>
              <a:rPr lang="ru-RU" sz="2200" b="1">
                <a:latin typeface="Verdana" pitchFamily="34" charset="0"/>
              </a:rPr>
              <a:t>,3334</a:t>
            </a:r>
            <a:r>
              <a:rPr lang="en-US" sz="2200">
                <a:latin typeface="Verdana" pitchFamily="34" charset="0"/>
              </a:rPr>
              <a:t>;</a:t>
            </a:r>
            <a:endParaRPr lang="ru-RU" sz="2200">
              <a:latin typeface="Verdana" pitchFamily="34" charset="0"/>
            </a:endParaRPr>
          </a:p>
          <a:p>
            <a:pPr algn="ctr"/>
            <a:r>
              <a:rPr lang="en-US" sz="2200" b="1">
                <a:latin typeface="Verdana" pitchFamily="34" charset="0"/>
              </a:rPr>
              <a:t>1</a:t>
            </a:r>
            <a:r>
              <a:rPr lang="ru-RU" sz="2200" b="1">
                <a:latin typeface="Verdana" pitchFamily="34" charset="0"/>
              </a:rPr>
              <a:t>,1(21)</a:t>
            </a:r>
            <a:r>
              <a:rPr lang="ru-RU" sz="2200">
                <a:latin typeface="Verdana" pitchFamily="34" charset="0"/>
              </a:rPr>
              <a:t> </a:t>
            </a:r>
            <a:r>
              <a:rPr lang="en-US" sz="2200">
                <a:latin typeface="Verdana" pitchFamily="34" charset="0"/>
              </a:rPr>
              <a:t>:</a:t>
            </a:r>
            <a:r>
              <a:rPr lang="ru-RU" sz="2200">
                <a:latin typeface="Verdana" pitchFamily="34" charset="0"/>
              </a:rPr>
              <a:t> </a:t>
            </a:r>
            <a:r>
              <a:rPr lang="en-US" sz="2200" b="1">
                <a:latin typeface="Verdana" pitchFamily="34" charset="0"/>
              </a:rPr>
              <a:t>1</a:t>
            </a:r>
            <a:r>
              <a:rPr lang="ru-RU" sz="2200" b="1">
                <a:latin typeface="Verdana" pitchFamily="34" charset="0"/>
              </a:rPr>
              <a:t>,1(12)</a:t>
            </a:r>
            <a:r>
              <a:rPr lang="ru-RU" sz="2200">
                <a:latin typeface="Verdana" pitchFamily="34" charset="0"/>
              </a:rPr>
              <a:t>.</a:t>
            </a:r>
          </a:p>
        </p:txBody>
      </p:sp>
      <p:sp>
        <p:nvSpPr>
          <p:cNvPr id="21512" name="TextBox 14"/>
          <p:cNvSpPr txBox="1">
            <a:spLocks noChangeArrowheads="1"/>
          </p:cNvSpPr>
          <p:nvPr/>
        </p:nvSpPr>
        <p:spPr bwMode="auto">
          <a:xfrm>
            <a:off x="0" y="-19050"/>
            <a:ext cx="31321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Сравнение действительных чисел.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Приближённые вычисления с</a:t>
            </a:r>
            <a:r>
              <a:rPr lang="en-US" sz="14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400" b="1">
                <a:solidFill>
                  <a:srgbClr val="151515"/>
                </a:solidFill>
                <a:latin typeface="Verdana" pitchFamily="34" charset="0"/>
              </a:rPr>
              <a:t>действительными числами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</TotalTime>
  <Words>449</Words>
  <Application>Microsoft Office PowerPoint</Application>
  <PresentationFormat>Экран (4:3)</PresentationFormat>
  <Paragraphs>113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163</cp:revision>
  <dcterms:created xsi:type="dcterms:W3CDTF">2012-12-15T11:02:59Z</dcterms:created>
  <dcterms:modified xsi:type="dcterms:W3CDTF">2014-01-20T07:34:08Z</dcterms:modified>
</cp:coreProperties>
</file>