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4"/>
  </p:notesMasterIdLst>
  <p:sldIdLst>
    <p:sldId id="256" r:id="rId2"/>
    <p:sldId id="259" r:id="rId3"/>
    <p:sldId id="278" r:id="rId4"/>
    <p:sldId id="279" r:id="rId5"/>
    <p:sldId id="282" r:id="rId6"/>
    <p:sldId id="283" r:id="rId7"/>
    <p:sldId id="284" r:id="rId8"/>
    <p:sldId id="285" r:id="rId9"/>
    <p:sldId id="281" r:id="rId10"/>
    <p:sldId id="269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66"/>
    <a:srgbClr val="000099"/>
    <a:srgbClr val="006600"/>
    <a:srgbClr val="660033"/>
    <a:srgbClr val="009900"/>
    <a:srgbClr val="990000"/>
    <a:srgbClr val="FFFF66"/>
    <a:srgbClr val="FF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8340" autoAdjust="0"/>
    <p:restoredTop sz="94177" autoAdjust="0"/>
  </p:normalViewPr>
  <p:slideViewPr>
    <p:cSldViewPr>
      <p:cViewPr>
        <p:scale>
          <a:sx n="100" d="100"/>
          <a:sy n="100" d="100"/>
        </p:scale>
        <p:origin x="-498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AE16147-D621-45CE-94AF-E3189711241C}" type="datetimeFigureOut">
              <a:rPr lang="ru-RU"/>
              <a:pPr>
                <a:defRPr/>
              </a:pPr>
              <a:t>17.11.2013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D86146C-A27E-42BC-9870-F81F6B39E1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DBB3D7-516C-4B54-8735-A5E410DE7DA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9FA8C-8FD0-41E5-A290-1A14263601D0}" type="datetimeFigureOut">
              <a:rPr lang="ru-RU"/>
              <a:pPr>
                <a:defRPr/>
              </a:pPr>
              <a:t>17.11.2013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16550-3359-4475-8FCA-077C1C2A4F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7246D-D00B-474A-843B-1B6311F3D107}" type="datetimeFigureOut">
              <a:rPr lang="ru-RU"/>
              <a:pPr>
                <a:defRPr/>
              </a:pPr>
              <a:t>17.11.2013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7C7F7-C7A6-4260-A0B6-B9FB5BDAAE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83E1B-08FE-4D8A-B66E-3F8ED0F8D395}" type="datetimeFigureOut">
              <a:rPr lang="ru-RU"/>
              <a:pPr>
                <a:defRPr/>
              </a:pPr>
              <a:t>17.11.2013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AB348-A2EA-44E2-8B37-33FD2D8FD0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07BAE-4335-49E0-9660-E01AFF9FCD65}" type="datetimeFigureOut">
              <a:rPr lang="ru-RU"/>
              <a:pPr>
                <a:defRPr/>
              </a:pPr>
              <a:t>17.11.2013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8F84E-EA82-4E66-9D99-A09977DBAE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194F06-7E10-4201-BF2D-7C36C53050E7}" type="datetimeFigureOut">
              <a:rPr lang="ru-RU"/>
              <a:pPr>
                <a:defRPr/>
              </a:pPr>
              <a:t>17.11.2013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C63B5-871D-46ED-AF4F-40FA66495B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08904-45C1-43BF-AD24-26D80B902557}" type="datetimeFigureOut">
              <a:rPr lang="ru-RU"/>
              <a:pPr>
                <a:defRPr/>
              </a:pPr>
              <a:t>17.11.2013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D9393-A24C-4A8D-8632-FCB53BDC01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62D0B-80D7-4D76-97B5-D4DF2473DD06}" type="datetimeFigureOut">
              <a:rPr lang="ru-RU"/>
              <a:pPr>
                <a:defRPr/>
              </a:pPr>
              <a:t>17.11.2013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1408E-73F7-4E42-A70A-223E5B9ACC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26AEC-B5BA-47C5-AA9C-399926E1CED2}" type="datetimeFigureOut">
              <a:rPr lang="ru-RU"/>
              <a:pPr>
                <a:defRPr/>
              </a:pPr>
              <a:t>17.11.2013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1B67D-4FCD-4C75-8F68-A356E2B8F4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70BE9-6A44-4086-AC7F-91968F223379}" type="datetimeFigureOut">
              <a:rPr lang="ru-RU"/>
              <a:pPr>
                <a:defRPr/>
              </a:pPr>
              <a:t>17.11.2013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B93DB-AA85-449F-97B7-6C865831B1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65FF0-0897-47D6-9EB5-CF98970455B7}" type="datetimeFigureOut">
              <a:rPr lang="ru-RU"/>
              <a:pPr>
                <a:defRPr/>
              </a:pPr>
              <a:t>17.11.2013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2D7E6-1E8B-49B2-BFEE-E0259B507A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BFFC0-0B4B-474F-B4E0-0051122EA0B7}" type="datetimeFigureOut">
              <a:rPr lang="ru-RU"/>
              <a:pPr>
                <a:defRPr/>
              </a:pPr>
              <a:t>17.11.2013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2934C5-5030-435A-873E-7E421E8FE8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CEA1294-75C9-4CAE-BAE3-F17FB8E85A7A}" type="datetimeFigureOut">
              <a:rPr lang="ru-RU"/>
              <a:pPr>
                <a:defRPr/>
              </a:pPr>
              <a:t>17.11.2013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AE11C99-6143-44BC-9005-937E964625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82401" y="-603448"/>
            <a:ext cx="7025236" cy="170080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dirty="0">
                <a:solidFill>
                  <a:srgbClr val="FFFF66"/>
                </a:solidFill>
                <a:effectLst/>
              </a:rPr>
              <a:t>Декоративное панно</a:t>
            </a: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0113" y="5595938"/>
            <a:ext cx="7854950" cy="776287"/>
          </a:xfrm>
        </p:spPr>
        <p:txBody>
          <a:bodyPr/>
          <a:lstStyle/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Изобразительное искусство. 3</a:t>
            </a:r>
            <a:r>
              <a:rPr lang="en-US" sz="2000" smtClean="0">
                <a:solidFill>
                  <a:srgbClr val="000066"/>
                </a:solidFill>
              </a:rPr>
              <a:t>-</a:t>
            </a:r>
            <a:r>
              <a:rPr lang="ru-RU" sz="2000" smtClean="0">
                <a:solidFill>
                  <a:srgbClr val="000066"/>
                </a:solidFill>
              </a:rPr>
              <a:t>й класс.</a:t>
            </a:r>
          </a:p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Урок </a:t>
            </a:r>
            <a:r>
              <a:rPr lang="en-US" sz="2000" smtClean="0">
                <a:solidFill>
                  <a:srgbClr val="000066"/>
                </a:solidFill>
              </a:rPr>
              <a:t>10</a:t>
            </a:r>
            <a:r>
              <a:rPr lang="ru-RU" sz="2000" smtClean="0">
                <a:solidFill>
                  <a:srgbClr val="000066"/>
                </a:solidFill>
                <a:latin typeface="Arial" charset="0"/>
              </a:rPr>
              <a:t>.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6300788" y="6353175"/>
            <a:ext cx="2559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2013</a:t>
            </a:r>
            <a:r>
              <a:rPr lang="ru-RU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4340" name="Picture 2" descr="C:\Users\Софья\Downloads\35a1073650-kartiny-panno-dekorativnoe-panno-egipetskaya-n073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3713" y="1249363"/>
            <a:ext cx="5662612" cy="427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 descr="sova-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42926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260350"/>
            <a:ext cx="7772400" cy="936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4578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1916832"/>
            <a:ext cx="8502954" cy="367240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600">
                <a:solidFill>
                  <a:srgbClr val="660033"/>
                </a:solidFill>
              </a:rPr>
              <a:t>Как называются произведения, выполненные из различных материалов (ткани, стекла, природного материала, бумаги)? </a:t>
            </a:r>
            <a:r>
              <a:rPr lang="ru-RU" sz="3600">
                <a:solidFill>
                  <a:srgbClr val="660033"/>
                </a:solidFill>
                <a:latin typeface="Arial" charset="0"/>
              </a:rPr>
              <a:t>  </a:t>
            </a:r>
            <a:r>
              <a:rPr lang="ru-RU" sz="3600">
                <a:solidFill>
                  <a:srgbClr val="660033"/>
                </a:solidFill>
              </a:rPr>
              <a:t>Что в них необычного?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C00000"/>
                </a:solidFill>
                <a:effectLst/>
              </a:rPr>
              <a:t>Рефлексия</a:t>
            </a:r>
            <a:endParaRPr lang="ru-RU">
              <a:solidFill>
                <a:srgbClr val="C00000"/>
              </a:solidFill>
              <a:effectLst/>
            </a:endParaRPr>
          </a:p>
        </p:txBody>
      </p:sp>
      <p:sp>
        <p:nvSpPr>
          <p:cNvPr id="25602" name="Текст 2"/>
          <p:cNvSpPr>
            <a:spLocks noGrp="1"/>
          </p:cNvSpPr>
          <p:nvPr>
            <p:ph type="body" idx="1"/>
          </p:nvPr>
        </p:nvSpPr>
        <p:spPr>
          <a:xfrm>
            <a:off x="179388" y="1268413"/>
            <a:ext cx="8713787" cy="540067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FFCC00"/>
                </a:solidFill>
              </a:rPr>
              <a:t>Оцените свою работу на уроке: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FFFF00"/>
                </a:solidFill>
              </a:rPr>
              <a:t>– Что тебе нужно было сделать?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006600"/>
                </a:solidFill>
              </a:rPr>
              <a:t>– Ты выполнил работу?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000099"/>
                </a:solidFill>
              </a:rPr>
              <a:t>– Ты выполнил работу самостоятельно или с помощью? </a:t>
            </a:r>
            <a:r>
              <a:rPr lang="en-US" sz="3700" b="1" smtClean="0">
                <a:solidFill>
                  <a:srgbClr val="000099"/>
                </a:solidFill>
              </a:rPr>
              <a:t>     </a:t>
            </a:r>
            <a:r>
              <a:rPr lang="ru-RU" sz="3700" b="1" smtClean="0">
                <a:solidFill>
                  <a:srgbClr val="000099"/>
                </a:solidFill>
              </a:rPr>
              <a:t>С чьей? 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000066"/>
                </a:solidFill>
              </a:rPr>
              <a:t>– Что бы ты хотел изменить в своей работе?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7030A0"/>
                </a:solidFill>
              </a:rPr>
              <a:t>– Как бы ты оценил свою работу?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AutoNum type="arabicPeriod"/>
            </a:pPr>
            <a:endParaRPr lang="ru-RU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0"/>
            <a:ext cx="7772400" cy="98072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26626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46405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7584" y="1484784"/>
            <a:ext cx="7632848" cy="45365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dirty="0">
                <a:solidFill>
                  <a:srgbClr val="002060"/>
                </a:solidFill>
              </a:rPr>
              <a:t>1. Оформить панно в паспарту.</a:t>
            </a:r>
          </a:p>
          <a:p>
            <a:pPr algn="ctr">
              <a:defRPr/>
            </a:pPr>
            <a:r>
              <a:rPr lang="ru-RU" sz="4400" dirty="0">
                <a:solidFill>
                  <a:srgbClr val="002060"/>
                </a:solidFill>
              </a:rPr>
              <a:t>2. Принести альбом, рабочую тетрадь, мягкие, хорошо заточенные карандаши, ластик.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6386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r>
              <a:rPr lang="ru-RU" sz="3600" i="1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  <a:r>
              <a:rPr lang="ru-RU" sz="3600" i="1" smtClean="0">
                <a:solidFill>
                  <a:srgbClr val="002060"/>
                </a:solidFill>
                <a:latin typeface="Arial" charset="0"/>
              </a:rPr>
              <a:t>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1628800"/>
            <a:ext cx="8640960" cy="302433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600">
                <a:solidFill>
                  <a:srgbClr val="660033"/>
                </a:solidFill>
              </a:rPr>
              <a:t>Что необычного в произведениях, выполненных из различных материалов (ткани, стекла, природного материала, бумаги)?</a:t>
            </a:r>
            <a:endParaRPr lang="ru-RU" sz="4400">
              <a:solidFill>
                <a:srgbClr val="66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4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755775"/>
            <a:ext cx="4108450" cy="500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8575" y="1755775"/>
            <a:ext cx="3716338" cy="498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323528" y="188640"/>
            <a:ext cx="8501884" cy="129614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rgbClr val="660033"/>
                </a:solidFill>
              </a:rPr>
              <a:t>Рассмотрите панно и скажите, что необычного в этих работах?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188640"/>
            <a:ext cx="8501884" cy="129614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4000">
                <a:solidFill>
                  <a:srgbClr val="660033"/>
                </a:solidFill>
              </a:rPr>
              <a:t>Вспомните, как называются такие панно</a:t>
            </a:r>
            <a:r>
              <a:rPr lang="ru-RU" sz="4000">
                <a:solidFill>
                  <a:srgbClr val="660033"/>
                </a:solidFill>
                <a:latin typeface="Arial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843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450" y="1685925"/>
            <a:ext cx="4452938" cy="505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C:\Users\Софья\Downloads\ty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1685925"/>
            <a:ext cx="4294188" cy="505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323528" y="188640"/>
            <a:ext cx="8501884" cy="129614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rgbClr val="660033"/>
                </a:solidFill>
              </a:rPr>
              <a:t>Рассмотрите панно и скажите, что необычного в этих работах?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6631" y="188640"/>
            <a:ext cx="8501884" cy="129614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4000">
                <a:solidFill>
                  <a:srgbClr val="660033"/>
                </a:solidFill>
              </a:rPr>
              <a:t>Вспомните, как называются такие панно</a:t>
            </a:r>
            <a:r>
              <a:rPr lang="ru-RU" sz="4000">
                <a:solidFill>
                  <a:srgbClr val="660033"/>
                </a:solidFill>
                <a:latin typeface="Arial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458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19459" name="Picture 2" descr="C:\Users\msi\Downloads\панно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492250"/>
            <a:ext cx="3600450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3" descr="C:\Users\msi\Downloads\панно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94225" y="1487488"/>
            <a:ext cx="4032250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кругленный прямоугольник 7"/>
          <p:cNvSpPr/>
          <p:nvPr/>
        </p:nvSpPr>
        <p:spPr>
          <a:xfrm>
            <a:off x="343372" y="148680"/>
            <a:ext cx="8501884" cy="129614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600">
                <a:solidFill>
                  <a:srgbClr val="660033"/>
                </a:solidFill>
              </a:rPr>
              <a:t>Рассмотрите панно и скажите: что необычного в этих работах?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66052" y="118219"/>
            <a:ext cx="8501884" cy="129614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4000">
                <a:solidFill>
                  <a:srgbClr val="660033"/>
                </a:solidFill>
              </a:rPr>
              <a:t>Вспомните, как называются такие панно</a:t>
            </a:r>
            <a:r>
              <a:rPr lang="ru-RU" sz="4000">
                <a:solidFill>
                  <a:srgbClr val="660033"/>
                </a:solidFill>
                <a:latin typeface="Arial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48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3528" y="188640"/>
            <a:ext cx="8501884" cy="129614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600">
                <a:solidFill>
                  <a:srgbClr val="660033"/>
                </a:solidFill>
              </a:rPr>
              <a:t>Рассмотрите панно и скажите: что необычного в этих работах?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95831" y="183877"/>
            <a:ext cx="8501884" cy="129614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4000">
                <a:solidFill>
                  <a:srgbClr val="660033"/>
                </a:solidFill>
              </a:rPr>
              <a:t>Вспомните, как называются такие панно</a:t>
            </a:r>
            <a:r>
              <a:rPr lang="ru-RU" sz="4000">
                <a:solidFill>
                  <a:srgbClr val="660033"/>
                </a:solidFill>
                <a:latin typeface="Arial" charset="0"/>
              </a:rPr>
              <a:t>.</a:t>
            </a:r>
          </a:p>
        </p:txBody>
      </p:sp>
      <p:pic>
        <p:nvPicPr>
          <p:cNvPr id="20489" name="Picture 2" descr="C:\Users\msi\Downloads\панно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9213" y="1703388"/>
            <a:ext cx="6557962" cy="491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150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3528" y="188640"/>
            <a:ext cx="8501884" cy="129614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600">
                <a:solidFill>
                  <a:srgbClr val="660033"/>
                </a:solidFill>
              </a:rPr>
              <a:t>Рассмотрите панно и скажите: что необычного в этих работах?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95831" y="183877"/>
            <a:ext cx="8501884" cy="129614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4000">
                <a:solidFill>
                  <a:srgbClr val="660033"/>
                </a:solidFill>
              </a:rPr>
              <a:t>Вспомните, как называются такие панно</a:t>
            </a:r>
            <a:r>
              <a:rPr lang="ru-RU" sz="4000">
                <a:solidFill>
                  <a:srgbClr val="660033"/>
                </a:solidFill>
                <a:latin typeface="Arial" charset="0"/>
              </a:rPr>
              <a:t>.</a:t>
            </a:r>
          </a:p>
        </p:txBody>
      </p:sp>
      <p:pic>
        <p:nvPicPr>
          <p:cNvPr id="21513" name="Picture 2" descr="C:\Users\msi\Downloads\панно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1525588"/>
            <a:ext cx="8051800" cy="516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2530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6" name="Овальная выноска 5"/>
          <p:cNvSpPr/>
          <p:nvPr/>
        </p:nvSpPr>
        <p:spPr>
          <a:xfrm>
            <a:off x="0" y="1484313"/>
            <a:ext cx="9036050" cy="4248150"/>
          </a:xfrm>
          <a:prstGeom prst="wedgeEllipse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b="1" dirty="0">
                <a:solidFill>
                  <a:srgbClr val="000066"/>
                </a:solidFill>
              </a:rPr>
              <a:t>Выполните панно из природного материала, руководствуясь планом.</a:t>
            </a:r>
            <a:endParaRPr lang="ru-RU" sz="4400" b="1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355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14300"/>
            <a:ext cx="3408363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14925" y="149225"/>
            <a:ext cx="3384550" cy="327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16238" y="3581400"/>
            <a:ext cx="3408362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1511</TotalTime>
  <Words>175</Words>
  <Application>Microsoft Office PowerPoint</Application>
  <PresentationFormat>Экран (4:3)</PresentationFormat>
  <Paragraphs>34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Calibri</vt:lpstr>
      <vt:lpstr>Constantia</vt:lpstr>
      <vt:lpstr>Wingdings 2</vt:lpstr>
      <vt:lpstr>Поток</vt:lpstr>
      <vt:lpstr>Поток</vt:lpstr>
      <vt:lpstr>Поток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Admin</cp:lastModifiedBy>
  <cp:revision>126</cp:revision>
  <dcterms:created xsi:type="dcterms:W3CDTF">2012-09-17T15:13:52Z</dcterms:created>
  <dcterms:modified xsi:type="dcterms:W3CDTF">2013-11-17T20:05:31Z</dcterms:modified>
</cp:coreProperties>
</file>