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66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F4D10"/>
    <a:srgbClr val="800000"/>
    <a:srgbClr val="008000"/>
    <a:srgbClr val="151515"/>
    <a:srgbClr val="242424"/>
    <a:srgbClr val="000000"/>
    <a:srgbClr val="44444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45" autoAdjust="0"/>
    <p:restoredTop sz="94556" autoAdjust="0"/>
  </p:normalViewPr>
  <p:slideViewPr>
    <p:cSldViewPr>
      <p:cViewPr varScale="1">
        <p:scale>
          <a:sx n="69" d="100"/>
          <a:sy n="69" d="100"/>
        </p:scale>
        <p:origin x="-780" y="-102"/>
      </p:cViewPr>
      <p:guideLst>
        <p:guide orient="horz" pos="366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2A56DE3-A276-4752-9DA7-0FF64EA5C1A3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3FC1FB5-EE5B-4645-9B53-AF1E5FA68E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E716F-8A49-499C-9FA5-E3D6A3E5E34C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C65A25-EE74-4139-A53C-95DF185355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60D4F-FDEC-433B-A123-E1A848C4FFBE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67D69-F7DB-4E10-B148-F0BCAB45C1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10FC3-F956-408A-A2C0-FA4F61FBCEBF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321E8-F163-458B-A054-1243AA7F81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3170A-30A7-4DA1-A6C4-951F92CF1132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33F655-6526-4192-BF43-DD82C501A9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8BFC4-261E-4ADB-AE0E-4832B148DF01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17CA8-8AD1-4426-ADF6-47E1D428D2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37B58-F0AA-44CC-9294-7F471D4F82B4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6CE9C-C364-4E20-B42C-001BECC297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5AF81-A9D3-4342-A00E-9B5B677FCD1B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B56BDC-D3FF-4F0D-AF1C-1C10D4D871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C6D6D-A7E2-4760-BDF2-C5D136DF2E94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0A023-8868-4177-A5BE-854A3ED636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35FD4-3865-4DEB-9758-82E6C12A01B2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0CDDA-E16D-4222-AC3F-B91F717F38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4907F-972D-4E4C-8643-8E1E5DB6310C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F52D13-99AF-4C67-BFB3-554BCC60B3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EB83C-873A-4170-9A4F-F2FA5AA30ED9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E16014-E26F-4584-B640-1B40A86016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08671E3-5C49-4008-BE4E-A6433C3DEFEA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92D2F8E-A2EE-41CA-BD86-9554FF64EF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3"/>
          <p:cNvSpPr txBox="1">
            <a:spLocks noChangeArrowheads="1"/>
          </p:cNvSpPr>
          <p:nvPr/>
        </p:nvSpPr>
        <p:spPr bwMode="auto">
          <a:xfrm>
            <a:off x="0" y="3578225"/>
            <a:ext cx="9144000" cy="14636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8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.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2.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 Бесконечные непериодические десятичные дроби.</a:t>
            </a:r>
            <a:endParaRPr lang="en-US" sz="30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Действительные числа</a:t>
            </a:r>
          </a:p>
        </p:txBody>
      </p:sp>
      <p:sp>
        <p:nvSpPr>
          <p:cNvPr id="14338" name="TextBox 10"/>
          <p:cNvSpPr txBox="1">
            <a:spLocks noChangeArrowheads="1"/>
          </p:cNvSpPr>
          <p:nvPr/>
        </p:nvSpPr>
        <p:spPr bwMode="auto">
          <a:xfrm>
            <a:off x="0" y="6334125"/>
            <a:ext cx="2051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rgbClr val="0F4D10"/>
                </a:solidFill>
                <a:latin typeface="Verdana" pitchFamily="34" charset="0"/>
              </a:rPr>
              <a:t>Школа 2100</a:t>
            </a:r>
          </a:p>
          <a:p>
            <a:r>
              <a:rPr lang="en-US" sz="1400" b="1">
                <a:solidFill>
                  <a:srgbClr val="0F4D10"/>
                </a:solidFill>
                <a:latin typeface="Verdana" pitchFamily="34" charset="0"/>
              </a:rPr>
              <a:t>school2100.ru</a:t>
            </a:r>
            <a:endParaRPr lang="ru-RU" sz="1400" b="1">
              <a:solidFill>
                <a:srgbClr val="0F4D10"/>
              </a:solidFill>
              <a:latin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9525"/>
            <a:ext cx="3132138" cy="827088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Презентация для учебника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Козлова С. А., Рубин А. Г.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«Математика,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6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 класс. Ч.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2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»</a:t>
            </a:r>
          </a:p>
        </p:txBody>
      </p:sp>
      <p:sp>
        <p:nvSpPr>
          <p:cNvPr id="14340" name="TextBox 5"/>
          <p:cNvSpPr txBox="1">
            <a:spLocks noChangeArrowheads="1"/>
          </p:cNvSpPr>
          <p:nvPr/>
        </p:nvSpPr>
        <p:spPr bwMode="auto">
          <a:xfrm>
            <a:off x="0" y="2484438"/>
            <a:ext cx="9144000" cy="10064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ГЛАВА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VIII.</a:t>
            </a:r>
          </a:p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ПОНЯТИЕ О ДЕЙСТВИТЕЛЬНЫХ ЧИСЛАХ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11699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Бесконечные десятичные дроби</a:t>
            </a:r>
            <a:endParaRPr lang="en-US" sz="3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могут быть 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непериодическими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1536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Бесконечные непериодические десятичные дроби.</a:t>
            </a:r>
          </a:p>
          <a:p>
            <a:pPr algn="ctr"/>
            <a:r>
              <a:rPr lang="ru-RU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Действительные числа</a:t>
            </a:r>
          </a:p>
        </p:txBody>
      </p:sp>
      <p:sp>
        <p:nvSpPr>
          <p:cNvPr id="15364" name="TextBox 9"/>
          <p:cNvSpPr txBox="1">
            <a:spLocks noChangeArrowheads="1"/>
          </p:cNvSpPr>
          <p:nvPr/>
        </p:nvSpPr>
        <p:spPr bwMode="auto">
          <a:xfrm>
            <a:off x="3132138" y="74613"/>
            <a:ext cx="6011862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Бесконечные</a:t>
            </a:r>
            <a:r>
              <a:rPr lang="en-US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непериодические</a:t>
            </a:r>
            <a:r>
              <a:rPr lang="en-US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десятичные</a:t>
            </a:r>
            <a:r>
              <a:rPr lang="en-US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дроби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3068638"/>
            <a:ext cx="8642350" cy="16938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Рассмотрим дробь</a:t>
            </a:r>
          </a:p>
          <a:p>
            <a:pPr algn="ctr"/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0,</a:t>
            </a:r>
            <a:r>
              <a:rPr lang="ru-RU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ru-RU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55</a:t>
            </a:r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ru-RU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555</a:t>
            </a:r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ru-RU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5555</a:t>
            </a:r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1…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(каждая следующая группа пятёрок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содержит на одну цифру больше, чем предыдущая)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2501900"/>
            <a:ext cx="8642350" cy="4778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4806950"/>
            <a:ext cx="8642350" cy="4762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Убедимся, что эта дробь непериодическая.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11699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latin typeface="Verdana" pitchFamily="34" charset="0"/>
              </a:rPr>
              <a:t>Бесконечные десятичные дроби</a:t>
            </a:r>
            <a:endParaRPr lang="en-US" sz="3500">
              <a:latin typeface="Verdana" pitchFamily="34" charset="0"/>
            </a:endParaRPr>
          </a:p>
          <a:p>
            <a:pPr algn="ctr"/>
            <a:r>
              <a:rPr lang="ru-RU" sz="3500">
                <a:latin typeface="Verdana" pitchFamily="34" charset="0"/>
              </a:rPr>
              <a:t>могут быть 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</a:rPr>
              <a:t>непериодическими</a:t>
            </a:r>
            <a:r>
              <a:rPr lang="ru-RU" sz="3500">
                <a:latin typeface="Verdana" pitchFamily="34" charset="0"/>
              </a:rPr>
              <a:t>.</a:t>
            </a:r>
          </a:p>
        </p:txBody>
      </p:sp>
      <p:pic>
        <p:nvPicPr>
          <p:cNvPr id="16386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500" b="1">
                <a:solidFill>
                  <a:srgbClr val="151515"/>
                </a:solidFill>
                <a:latin typeface="Verdana" pitchFamily="34" charset="0"/>
              </a:rPr>
              <a:t>Бесконечные непериодические десятичные дроби.</a:t>
            </a:r>
          </a:p>
          <a:p>
            <a:pPr algn="ctr"/>
            <a:r>
              <a:rPr lang="ru-RU" sz="1500" b="1">
                <a:solidFill>
                  <a:srgbClr val="151515"/>
                </a:solidFill>
                <a:latin typeface="Verdana" pitchFamily="34" charset="0"/>
              </a:rPr>
              <a:t>Действительные числа</a:t>
            </a:r>
          </a:p>
        </p:txBody>
      </p:sp>
      <p:sp>
        <p:nvSpPr>
          <p:cNvPr id="16388" name="TextBox 9"/>
          <p:cNvSpPr txBox="1">
            <a:spLocks noChangeArrowheads="1"/>
          </p:cNvSpPr>
          <p:nvPr/>
        </p:nvSpPr>
        <p:spPr bwMode="auto">
          <a:xfrm>
            <a:off x="3132138" y="74613"/>
            <a:ext cx="6011862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</a:rPr>
              <a:t>Бесконечные</a:t>
            </a:r>
            <a:r>
              <a:rPr lang="en-US" sz="22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2200" b="1">
                <a:solidFill>
                  <a:srgbClr val="151515"/>
                </a:solidFill>
                <a:latin typeface="Verdana" pitchFamily="34" charset="0"/>
              </a:rPr>
              <a:t>непериодические</a:t>
            </a:r>
            <a:r>
              <a:rPr lang="en-US" sz="22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2200" b="1">
                <a:solidFill>
                  <a:srgbClr val="151515"/>
                </a:solidFill>
                <a:latin typeface="Verdana" pitchFamily="34" charset="0"/>
              </a:rPr>
              <a:t>десятичные</a:t>
            </a:r>
            <a:r>
              <a:rPr lang="en-US" sz="22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2200" b="1">
                <a:solidFill>
                  <a:srgbClr val="151515"/>
                </a:solidFill>
                <a:latin typeface="Verdana" pitchFamily="34" charset="0"/>
              </a:rPr>
              <a:t>дроби</a:t>
            </a:r>
          </a:p>
        </p:txBody>
      </p:sp>
      <p:sp>
        <p:nvSpPr>
          <p:cNvPr id="16389" name="TextBox 10"/>
          <p:cNvSpPr txBox="1">
            <a:spLocks noChangeArrowheads="1"/>
          </p:cNvSpPr>
          <p:nvPr/>
        </p:nvSpPr>
        <p:spPr bwMode="auto">
          <a:xfrm>
            <a:off x="250825" y="3068638"/>
            <a:ext cx="8642350" cy="5540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C00000"/>
                </a:solidFill>
                <a:latin typeface="Verdana" pitchFamily="34" charset="0"/>
              </a:rPr>
              <a:t>0,</a:t>
            </a:r>
            <a:r>
              <a:rPr lang="ru-RU" sz="3000" b="1">
                <a:solidFill>
                  <a:srgbClr val="0000FF"/>
                </a:solidFill>
                <a:latin typeface="Verdana" pitchFamily="34" charset="0"/>
              </a:rPr>
              <a:t>5</a:t>
            </a:r>
            <a:r>
              <a:rPr lang="ru-RU" sz="3000" b="1">
                <a:solidFill>
                  <a:srgbClr val="C00000"/>
                </a:solidFill>
                <a:latin typeface="Verdana" pitchFamily="34" charset="0"/>
              </a:rPr>
              <a:t>1</a:t>
            </a:r>
            <a:r>
              <a:rPr lang="ru-RU" sz="3000" b="1">
                <a:solidFill>
                  <a:srgbClr val="0000FF"/>
                </a:solidFill>
                <a:latin typeface="Verdana" pitchFamily="34" charset="0"/>
              </a:rPr>
              <a:t>55</a:t>
            </a:r>
            <a:r>
              <a:rPr lang="ru-RU" sz="3000" b="1">
                <a:solidFill>
                  <a:srgbClr val="C00000"/>
                </a:solidFill>
                <a:latin typeface="Verdana" pitchFamily="34" charset="0"/>
              </a:rPr>
              <a:t>1</a:t>
            </a:r>
            <a:r>
              <a:rPr lang="ru-RU" sz="3000" b="1">
                <a:solidFill>
                  <a:srgbClr val="0000FF"/>
                </a:solidFill>
                <a:latin typeface="Verdana" pitchFamily="34" charset="0"/>
              </a:rPr>
              <a:t>555</a:t>
            </a:r>
            <a:r>
              <a:rPr lang="ru-RU" sz="3000" b="1">
                <a:solidFill>
                  <a:srgbClr val="C00000"/>
                </a:solidFill>
                <a:latin typeface="Verdana" pitchFamily="34" charset="0"/>
              </a:rPr>
              <a:t>1</a:t>
            </a:r>
            <a:r>
              <a:rPr lang="ru-RU" sz="3000" b="1">
                <a:solidFill>
                  <a:srgbClr val="0000FF"/>
                </a:solidFill>
                <a:latin typeface="Verdana" pitchFamily="34" charset="0"/>
              </a:rPr>
              <a:t>5555</a:t>
            </a:r>
            <a:r>
              <a:rPr lang="ru-RU" sz="3000" b="1">
                <a:solidFill>
                  <a:srgbClr val="C00000"/>
                </a:solidFill>
                <a:latin typeface="Verdana" pitchFamily="34" charset="0"/>
              </a:rPr>
              <a:t>1…</a:t>
            </a:r>
          </a:p>
        </p:txBody>
      </p:sp>
      <p:sp>
        <p:nvSpPr>
          <p:cNvPr id="16390" name="TextBox 11"/>
          <p:cNvSpPr txBox="1">
            <a:spLocks noChangeArrowheads="1"/>
          </p:cNvSpPr>
          <p:nvPr/>
        </p:nvSpPr>
        <p:spPr bwMode="auto">
          <a:xfrm>
            <a:off x="250825" y="2501900"/>
            <a:ext cx="8642350" cy="4778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</a:rPr>
              <a:t>Пример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0825" y="3698875"/>
            <a:ext cx="8642350" cy="854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</a:rPr>
              <a:t>Предположим, что она периодическая</a:t>
            </a:r>
          </a:p>
          <a:p>
            <a:pPr algn="ctr"/>
            <a:r>
              <a:rPr lang="ru-RU" sz="2500">
                <a:latin typeface="Verdana" pitchFamily="34" charset="0"/>
              </a:rPr>
              <a:t>и </a:t>
            </a:r>
            <a:r>
              <a:rPr lang="ru-RU" sz="2500" b="1">
                <a:latin typeface="Verdana" pitchFamily="34" charset="0"/>
              </a:rPr>
              <a:t>её период содержит </a:t>
            </a:r>
            <a:r>
              <a:rPr lang="ru-RU" sz="2500" b="1" i="1">
                <a:solidFill>
                  <a:srgbClr val="C00000"/>
                </a:solidFill>
                <a:latin typeface="Verdana" pitchFamily="34" charset="0"/>
              </a:rPr>
              <a:t>n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ru-RU" sz="2500" b="1">
                <a:latin typeface="Verdana" pitchFamily="34" charset="0"/>
              </a:rPr>
              <a:t>цифр</a:t>
            </a:r>
            <a:r>
              <a:rPr lang="ru-RU" sz="2500">
                <a:latin typeface="Verdana" pitchFamily="34" charset="0"/>
              </a:rPr>
              <a:t>.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50825" y="4614863"/>
            <a:ext cx="8642350" cy="1616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</a:rPr>
              <a:t>Поскольку в дроби подряд</a:t>
            </a:r>
          </a:p>
          <a:p>
            <a:pPr algn="ctr"/>
            <a:r>
              <a:rPr lang="ru-RU" sz="2500">
                <a:latin typeface="Verdana" pitchFamily="34" charset="0"/>
              </a:rPr>
              <a:t>может идти любое количество пятёрок,</a:t>
            </a:r>
          </a:p>
          <a:p>
            <a:pPr algn="ctr"/>
            <a:r>
              <a:rPr lang="ru-RU" sz="2500">
                <a:latin typeface="Verdana" pitchFamily="34" charset="0"/>
              </a:rPr>
              <a:t>понятно, что </a:t>
            </a:r>
            <a:r>
              <a:rPr lang="ru-RU" sz="2500" b="1">
                <a:latin typeface="Verdana" pitchFamily="34" charset="0"/>
              </a:rPr>
              <a:t>все эти </a:t>
            </a:r>
            <a:r>
              <a:rPr lang="ru-RU" sz="2500" b="1" i="1">
                <a:solidFill>
                  <a:srgbClr val="C00000"/>
                </a:solidFill>
                <a:latin typeface="Verdana" pitchFamily="34" charset="0"/>
              </a:rPr>
              <a:t>n</a:t>
            </a:r>
            <a:r>
              <a:rPr lang="ru-RU" sz="2500" b="1">
                <a:latin typeface="Verdana" pitchFamily="34" charset="0"/>
              </a:rPr>
              <a:t> цифр периода</a:t>
            </a:r>
          </a:p>
          <a:p>
            <a:pPr algn="ctr"/>
            <a:r>
              <a:rPr lang="ru-RU" sz="2500" b="1">
                <a:latin typeface="Verdana" pitchFamily="34" charset="0"/>
              </a:rPr>
              <a:t>должны быть пятёрками</a:t>
            </a:r>
            <a:r>
              <a:rPr lang="ru-RU" sz="2500">
                <a:latin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1108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Так как эти дроби непериодические,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они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не могут быть десятичным разложением 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какого-нибудь рационального числа.</a:t>
            </a:r>
          </a:p>
        </p:txBody>
      </p:sp>
      <p:pic>
        <p:nvPicPr>
          <p:cNvPr id="17410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Бесконечные непериодические десятичные дроби.</a:t>
            </a:r>
          </a:p>
          <a:p>
            <a:pPr algn="ctr"/>
            <a:r>
              <a:rPr lang="ru-RU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Действительные числа</a:t>
            </a:r>
          </a:p>
        </p:txBody>
      </p:sp>
      <p:sp>
        <p:nvSpPr>
          <p:cNvPr id="17412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Иррациональные числа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2443163"/>
            <a:ext cx="8642350" cy="20605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Бесконечная непериодическая десятичная дробь называется</a:t>
            </a:r>
          </a:p>
          <a:p>
            <a:pPr algn="ctr"/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иррациональным</a:t>
            </a:r>
            <a:r>
              <a:rPr lang="ru-RU" sz="320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(нерациональным) числом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50825" y="4554538"/>
            <a:ext cx="8642350" cy="21224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Если взять иррациональное число</a:t>
            </a:r>
          </a:p>
          <a:p>
            <a:pPr algn="ctr"/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= 0,515515551…,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то говорят, что бесконечная непериодическая десятичная дробь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0,515515551… 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является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десятичным разложением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иррационального числа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Бесконечные непериодические десятичные дроби.</a:t>
            </a:r>
          </a:p>
          <a:p>
            <a:pPr algn="ctr"/>
            <a:r>
              <a:rPr lang="ru-RU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Действительные числа</a:t>
            </a:r>
          </a:p>
        </p:txBody>
      </p:sp>
      <p:sp>
        <p:nvSpPr>
          <p:cNvPr id="18435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Действительные числа</a:t>
            </a:r>
          </a:p>
        </p:txBody>
      </p:sp>
      <p:sp>
        <p:nvSpPr>
          <p:cNvPr id="18436" name="TextBox 12"/>
          <p:cNvSpPr txBox="1">
            <a:spLocks noChangeArrowheads="1"/>
          </p:cNvSpPr>
          <p:nvPr/>
        </p:nvSpPr>
        <p:spPr bwMode="auto">
          <a:xfrm>
            <a:off x="250825" y="1268413"/>
            <a:ext cx="8642350" cy="20621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Множество 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рациональных</a:t>
            </a:r>
          </a:p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и множество 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иррациональных чисел 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образуют</a:t>
            </a:r>
          </a:p>
          <a:p>
            <a:pPr algn="ctr"/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множество действительных чисел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50825" y="3395663"/>
            <a:ext cx="8642350" cy="8604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Любое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действительное число можно представить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 виде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бесконечной десятичной дроби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4321175"/>
            <a:ext cx="8642350" cy="23701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300">
                <a:latin typeface="Verdana" pitchFamily="34" charset="0"/>
                <a:ea typeface="Verdana" pitchFamily="34" charset="0"/>
                <a:cs typeface="Verdana" pitchFamily="34" charset="0"/>
              </a:rPr>
              <a:t>Если число </a:t>
            </a:r>
            <a:r>
              <a:rPr lang="ru-RU" sz="23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рациональное</a:t>
            </a:r>
            <a:r>
              <a:rPr lang="ru-RU" sz="23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300">
                <a:latin typeface="Verdana" pitchFamily="34" charset="0"/>
                <a:ea typeface="Verdana" pitchFamily="34" charset="0"/>
                <a:cs typeface="Verdana" pitchFamily="34" charset="0"/>
              </a:rPr>
              <a:t>то оно представлено в виде</a:t>
            </a:r>
          </a:p>
          <a:p>
            <a:pPr algn="ctr"/>
            <a:r>
              <a:rPr lang="ru-RU" sz="23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бесконечной периодической десятичной дроби</a:t>
            </a:r>
            <a:r>
              <a:rPr lang="ru-RU" sz="23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300">
                <a:latin typeface="Verdana" pitchFamily="34" charset="0"/>
                <a:ea typeface="Verdana" pitchFamily="34" charset="0"/>
                <a:cs typeface="Verdana" pitchFamily="34" charset="0"/>
              </a:rPr>
              <a:t>если </a:t>
            </a:r>
            <a:r>
              <a:rPr lang="ru-RU" sz="23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иррациональное</a:t>
            </a:r>
            <a:r>
              <a:rPr lang="ru-RU" sz="2300">
                <a:latin typeface="Verdana" pitchFamily="34" charset="0"/>
                <a:ea typeface="Verdana" pitchFamily="34" charset="0"/>
                <a:cs typeface="Verdana" pitchFamily="34" charset="0"/>
              </a:rPr>
              <a:t>, то в виде</a:t>
            </a:r>
          </a:p>
          <a:p>
            <a:pPr algn="ctr"/>
            <a:r>
              <a:rPr lang="ru-RU" sz="23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бесконечной непериодической</a:t>
            </a:r>
          </a:p>
          <a:p>
            <a:pPr algn="ctr"/>
            <a:r>
              <a:rPr lang="ru-RU" sz="23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десятичной дроби</a:t>
            </a:r>
            <a:r>
              <a:rPr lang="ru-RU" sz="23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Бесконечные непериодические десятичные дроби.</a:t>
            </a:r>
          </a:p>
          <a:p>
            <a:pPr algn="ctr"/>
            <a:r>
              <a:rPr lang="ru-RU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Действительные числа</a:t>
            </a:r>
          </a:p>
        </p:txBody>
      </p:sp>
      <p:sp>
        <p:nvSpPr>
          <p:cNvPr id="19459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Целая часть бесконечной десятичной дроби</a:t>
            </a:r>
          </a:p>
        </p:txBody>
      </p:sp>
      <p:sp>
        <p:nvSpPr>
          <p:cNvPr id="19460" name="TextBox 12"/>
          <p:cNvSpPr txBox="1">
            <a:spLocks noChangeArrowheads="1"/>
          </p:cNvSpPr>
          <p:nvPr/>
        </p:nvSpPr>
        <p:spPr bwMode="auto">
          <a:xfrm>
            <a:off x="250825" y="1268413"/>
            <a:ext cx="8642350" cy="15700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Число до запятой</a:t>
            </a:r>
          </a:p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у бесконечной десятичной дроби называют 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целой частью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 этой дроби.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50825" y="2921000"/>
            <a:ext cx="8642350" cy="34782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Первую цифру после запятой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у бесконечной десятичной дроби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называют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цифрой первого разряда</a:t>
            </a:r>
          </a:p>
          <a:p>
            <a:pPr algn="ctr"/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после запятой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вторую цифру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–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цифрой второго разряда после запятой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endParaRPr lang="ru-RU" sz="10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третью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–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цифрой</a:t>
            </a:r>
          </a:p>
          <a:p>
            <a:pPr algn="ctr"/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третьего разряда после запятой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и т.д.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Бесконечные непериодические десятичные дроби.</a:t>
            </a:r>
          </a:p>
          <a:p>
            <a:pPr algn="ctr"/>
            <a:r>
              <a:rPr lang="ru-RU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Действительные числа</a:t>
            </a:r>
          </a:p>
        </p:txBody>
      </p:sp>
      <p:sp>
        <p:nvSpPr>
          <p:cNvPr id="20483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Противоположные действительные числа</a:t>
            </a:r>
          </a:p>
        </p:txBody>
      </p:sp>
      <p:sp>
        <p:nvSpPr>
          <p:cNvPr id="20484" name="TextBox 12"/>
          <p:cNvSpPr txBox="1">
            <a:spLocks noChangeArrowheads="1"/>
          </p:cNvSpPr>
          <p:nvPr/>
        </p:nvSpPr>
        <p:spPr bwMode="auto">
          <a:xfrm>
            <a:off x="250825" y="1268413"/>
            <a:ext cx="8642350" cy="8620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Числа, отличающиеся только знаком,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называют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противоположными числами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2206625"/>
            <a:ext cx="8642350" cy="12477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Например, числа</a:t>
            </a: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0,101234076…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–0,101234076…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противоположные.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0825" y="3532188"/>
            <a:ext cx="8642350" cy="232410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Если </a:t>
            </a:r>
            <a:r>
              <a:rPr lang="ru-RU" sz="2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–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положительное число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то (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</a:t>
            </a:r>
            <a:r>
              <a:rPr lang="ru-RU" sz="2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) –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отрицательное число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если </a:t>
            </a:r>
            <a:r>
              <a:rPr lang="ru-RU" sz="25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–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отрицательное число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то (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</a:t>
            </a:r>
            <a:r>
              <a:rPr lang="ru-RU" sz="25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) –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положительное число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если </a:t>
            </a:r>
            <a:r>
              <a:rPr lang="ru-RU" sz="2500" b="1" i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– </a:t>
            </a:r>
            <a:r>
              <a:rPr lang="ru-RU" sz="25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нуль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 то (</a:t>
            </a:r>
            <a:r>
              <a:rPr lang="ru-RU" sz="25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</a:t>
            </a:r>
            <a:r>
              <a:rPr lang="ru-RU" sz="2500" b="1" i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) – </a:t>
            </a:r>
            <a:r>
              <a:rPr lang="ru-RU" sz="25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нуль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500" b="1">
                <a:solidFill>
                  <a:srgbClr val="151515"/>
                </a:solidFill>
                <a:latin typeface="Verdana" pitchFamily="34" charset="0"/>
              </a:rPr>
              <a:t>Бесконечные непериодические десятичные дроби.</a:t>
            </a:r>
          </a:p>
          <a:p>
            <a:pPr algn="ctr"/>
            <a:r>
              <a:rPr lang="ru-RU" sz="1500" b="1">
                <a:solidFill>
                  <a:srgbClr val="151515"/>
                </a:solidFill>
                <a:latin typeface="Verdana" pitchFamily="34" charset="0"/>
              </a:rPr>
              <a:t>Действительные числа</a:t>
            </a:r>
          </a:p>
        </p:txBody>
      </p:sp>
      <p:sp>
        <p:nvSpPr>
          <p:cNvPr id="21507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Модуль действительного числа</a:t>
            </a:r>
          </a:p>
        </p:txBody>
      </p:sp>
      <p:sp>
        <p:nvSpPr>
          <p:cNvPr id="21508" name="TextBox 12"/>
          <p:cNvSpPr txBox="1">
            <a:spLocks noChangeArrowheads="1"/>
          </p:cNvSpPr>
          <p:nvPr/>
        </p:nvSpPr>
        <p:spPr bwMode="auto">
          <a:xfrm>
            <a:off x="250825" y="1268413"/>
            <a:ext cx="8642350" cy="16319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</a:rPr>
              <a:t>Модули действительных чисел</a:t>
            </a:r>
          </a:p>
          <a:p>
            <a:pPr algn="ctr"/>
            <a:r>
              <a:rPr lang="ru-RU" sz="2500">
                <a:latin typeface="Verdana" pitchFamily="34" charset="0"/>
              </a:rPr>
              <a:t>определяются точно так же,</a:t>
            </a:r>
          </a:p>
          <a:p>
            <a:pPr algn="ctr"/>
            <a:r>
              <a:rPr lang="ru-RU" sz="2500">
                <a:latin typeface="Verdana" pitchFamily="34" charset="0"/>
              </a:rPr>
              <a:t>как ранее определялись модули</a:t>
            </a:r>
          </a:p>
          <a:p>
            <a:pPr algn="ctr"/>
            <a:r>
              <a:rPr lang="ru-RU" sz="2500">
                <a:latin typeface="Verdana" pitchFamily="34" charset="0"/>
              </a:rPr>
              <a:t>целых и рациональных чисел.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2979738"/>
            <a:ext cx="8642350" cy="5492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</a:rPr>
              <a:t>| </a:t>
            </a:r>
            <a:r>
              <a:rPr lang="ru-RU" sz="3000" b="1" i="1">
                <a:solidFill>
                  <a:srgbClr val="C00000"/>
                </a:solidFill>
                <a:latin typeface="Verdana" pitchFamily="34" charset="0"/>
              </a:rPr>
              <a:t>х</a:t>
            </a:r>
            <a:r>
              <a:rPr lang="ru-RU" sz="3000">
                <a:latin typeface="Verdana" pitchFamily="34" charset="0"/>
              </a:rPr>
              <a:t> | = </a:t>
            </a:r>
            <a:r>
              <a:rPr lang="ru-RU" sz="3000" b="1" i="1">
                <a:solidFill>
                  <a:srgbClr val="C00000"/>
                </a:solidFill>
                <a:latin typeface="Verdana" pitchFamily="34" charset="0"/>
              </a:rPr>
              <a:t>х</a:t>
            </a:r>
            <a:r>
              <a:rPr lang="ru-RU" sz="3000">
                <a:latin typeface="Verdana" pitchFamily="34" charset="0"/>
              </a:rPr>
              <a:t>, если </a:t>
            </a:r>
            <a:r>
              <a:rPr lang="ru-RU" sz="3000" b="1" i="1">
                <a:solidFill>
                  <a:srgbClr val="C00000"/>
                </a:solidFill>
                <a:latin typeface="Verdana" pitchFamily="34" charset="0"/>
              </a:rPr>
              <a:t>х</a:t>
            </a:r>
            <a:r>
              <a:rPr lang="ru-RU" sz="3000">
                <a:latin typeface="Verdana" pitchFamily="34" charset="0"/>
              </a:rPr>
              <a:t> положительно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50825" y="3595688"/>
            <a:ext cx="8642350" cy="554037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</a:rPr>
              <a:t>| </a:t>
            </a:r>
            <a:r>
              <a:rPr lang="ru-RU" sz="3000" b="1" i="1">
                <a:solidFill>
                  <a:srgbClr val="E46C0A"/>
                </a:solidFill>
                <a:latin typeface="Verdana" pitchFamily="34" charset="0"/>
              </a:rPr>
              <a:t>х</a:t>
            </a:r>
            <a:r>
              <a:rPr lang="ru-RU" sz="3000">
                <a:latin typeface="Verdana" pitchFamily="34" charset="0"/>
              </a:rPr>
              <a:t> | = </a:t>
            </a:r>
            <a:r>
              <a:rPr lang="ru-RU" sz="3000" b="1">
                <a:solidFill>
                  <a:srgbClr val="E46C0A"/>
                </a:solidFill>
                <a:latin typeface="Verdana" pitchFamily="34" charset="0"/>
              </a:rPr>
              <a:t>0</a:t>
            </a:r>
            <a:r>
              <a:rPr lang="ru-RU" sz="3000">
                <a:latin typeface="Verdana" pitchFamily="34" charset="0"/>
              </a:rPr>
              <a:t>, если </a:t>
            </a:r>
            <a:r>
              <a:rPr lang="ru-RU" sz="3000" b="1" i="1">
                <a:solidFill>
                  <a:srgbClr val="E46C0A"/>
                </a:solidFill>
                <a:latin typeface="Verdana" pitchFamily="34" charset="0"/>
              </a:rPr>
              <a:t>х</a:t>
            </a:r>
            <a:r>
              <a:rPr lang="ru-RU" sz="3000">
                <a:latin typeface="Verdana" pitchFamily="34" charset="0"/>
              </a:rPr>
              <a:t> = </a:t>
            </a:r>
            <a:r>
              <a:rPr lang="ru-RU" sz="3000" b="1">
                <a:solidFill>
                  <a:srgbClr val="E46C0A"/>
                </a:solidFill>
                <a:latin typeface="Verdana" pitchFamily="34" charset="0"/>
              </a:rPr>
              <a:t>0</a:t>
            </a:r>
            <a:endParaRPr lang="ru-RU" sz="3000">
              <a:latin typeface="Verdana" pitchFamily="34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50825" y="4225925"/>
            <a:ext cx="8642350" cy="5524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</a:rPr>
              <a:t>| </a:t>
            </a:r>
            <a:r>
              <a:rPr lang="ru-RU" sz="3000" b="1" i="1">
                <a:solidFill>
                  <a:srgbClr val="0000FF"/>
                </a:solidFill>
                <a:latin typeface="Verdana" pitchFamily="34" charset="0"/>
              </a:rPr>
              <a:t>х</a:t>
            </a:r>
            <a:r>
              <a:rPr lang="ru-RU" sz="3000">
                <a:latin typeface="Verdana" pitchFamily="34" charset="0"/>
              </a:rPr>
              <a:t> | = </a:t>
            </a:r>
            <a:r>
              <a:rPr lang="ru-RU" sz="3000" b="1" i="1">
                <a:solidFill>
                  <a:srgbClr val="0000FF"/>
                </a:solidFill>
                <a:latin typeface="Verdana" pitchFamily="34" charset="0"/>
              </a:rPr>
              <a:t>–х</a:t>
            </a:r>
            <a:r>
              <a:rPr lang="ru-RU" sz="3000">
                <a:latin typeface="Verdana" pitchFamily="34" charset="0"/>
              </a:rPr>
              <a:t>, если </a:t>
            </a:r>
            <a:r>
              <a:rPr lang="ru-RU" sz="3000" b="1" i="1">
                <a:solidFill>
                  <a:srgbClr val="0000FF"/>
                </a:solidFill>
                <a:latin typeface="Verdana" pitchFamily="34" charset="0"/>
              </a:rPr>
              <a:t>х</a:t>
            </a:r>
            <a:r>
              <a:rPr lang="ru-RU" sz="3000">
                <a:latin typeface="Verdana" pitchFamily="34" charset="0"/>
              </a:rPr>
              <a:t> отрицательно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132138" y="7938"/>
            <a:ext cx="6011862" cy="900112"/>
          </a:xfrm>
          <a:prstGeom prst="snip2DiagRect">
            <a:avLst>
              <a:gd name="adj1" fmla="val 18127"/>
              <a:gd name="adj2" fmla="val 0"/>
            </a:avLst>
          </a:prstGeom>
          <a:solidFill>
            <a:schemeClr val="bg1">
              <a:alpha val="9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ПРОВЕРЬТЕ СЕБЯ</a:t>
            </a:r>
          </a:p>
        </p:txBody>
      </p:sp>
      <p:sp>
        <p:nvSpPr>
          <p:cNvPr id="22530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0763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Ответьте на следующие вопросы:</a:t>
            </a:r>
            <a:endParaRPr lang="en-US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7938"/>
            <a:ext cx="3132138" cy="900112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Делимость.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Свойства делимости</a:t>
            </a:r>
          </a:p>
        </p:txBody>
      </p:sp>
      <p:pic>
        <p:nvPicPr>
          <p:cNvPr id="22532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TextBox 1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ПРОВЕРЬТЕ СЕБЯ</a:t>
            </a:r>
          </a:p>
        </p:txBody>
      </p:sp>
      <p:sp>
        <p:nvSpPr>
          <p:cNvPr id="22534" name="TextBox 14"/>
          <p:cNvSpPr txBox="1">
            <a:spLocks noChangeArrowheads="1"/>
          </p:cNvSpPr>
          <p:nvPr/>
        </p:nvSpPr>
        <p:spPr bwMode="auto">
          <a:xfrm>
            <a:off x="250825" y="1773238"/>
            <a:ext cx="8640763" cy="7683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Какие бесконечные десятичные дроби называются непериодическими?</a:t>
            </a:r>
          </a:p>
        </p:txBody>
      </p:sp>
      <p:sp>
        <p:nvSpPr>
          <p:cNvPr id="22535" name="TextBox 14"/>
          <p:cNvSpPr txBox="1">
            <a:spLocks noChangeArrowheads="1"/>
          </p:cNvSpPr>
          <p:nvPr/>
        </p:nvSpPr>
        <p:spPr bwMode="auto">
          <a:xfrm>
            <a:off x="250825" y="2600325"/>
            <a:ext cx="8640763" cy="4302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Какие числа называют иррациональными?</a:t>
            </a:r>
            <a:endParaRPr lang="ru-RU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2536" name="TextBox 14"/>
          <p:cNvSpPr txBox="1">
            <a:spLocks noChangeArrowheads="1"/>
          </p:cNvSpPr>
          <p:nvPr/>
        </p:nvSpPr>
        <p:spPr bwMode="auto">
          <a:xfrm>
            <a:off x="250825" y="3924300"/>
            <a:ext cx="8640763" cy="4302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Что такое целая часть дроби?</a:t>
            </a:r>
          </a:p>
        </p:txBody>
      </p:sp>
      <p:sp>
        <p:nvSpPr>
          <p:cNvPr id="22537" name="TextBox 15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Бесконечные непериодические десятичные дроби.</a:t>
            </a:r>
          </a:p>
          <a:p>
            <a:pPr algn="ctr"/>
            <a:r>
              <a:rPr lang="ru-RU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Действительные числа</a:t>
            </a:r>
          </a:p>
        </p:txBody>
      </p:sp>
      <p:sp>
        <p:nvSpPr>
          <p:cNvPr id="22538" name="TextBox 14"/>
          <p:cNvSpPr txBox="1">
            <a:spLocks noChangeArrowheads="1"/>
          </p:cNvSpPr>
          <p:nvPr/>
        </p:nvSpPr>
        <p:spPr bwMode="auto">
          <a:xfrm>
            <a:off x="250825" y="3087688"/>
            <a:ext cx="8640763" cy="7699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Из каких чисел состоит множество</a:t>
            </a:r>
          </a:p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действительных чисел?</a:t>
            </a:r>
            <a:endParaRPr lang="ru-RU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2539" name="TextBox 14"/>
          <p:cNvSpPr txBox="1">
            <a:spLocks noChangeArrowheads="1"/>
          </p:cNvSpPr>
          <p:nvPr/>
        </p:nvSpPr>
        <p:spPr bwMode="auto">
          <a:xfrm>
            <a:off x="250825" y="4419600"/>
            <a:ext cx="8640763" cy="7683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Какие действительные числа называют противоположными? Перечислите их свойства.</a:t>
            </a:r>
          </a:p>
        </p:txBody>
      </p:sp>
      <p:sp>
        <p:nvSpPr>
          <p:cNvPr id="22540" name="TextBox 14"/>
          <p:cNvSpPr txBox="1">
            <a:spLocks noChangeArrowheads="1"/>
          </p:cNvSpPr>
          <p:nvPr/>
        </p:nvSpPr>
        <p:spPr bwMode="auto">
          <a:xfrm>
            <a:off x="250825" y="5229225"/>
            <a:ext cx="8640763" cy="7699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Как определяется и каковы свойства модуля действительного числа?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1128</TotalTime>
  <Words>404</Words>
  <Application>Microsoft Office PowerPoint</Application>
  <PresentationFormat>Экран (4:3)</PresentationFormat>
  <Paragraphs>111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Calibri</vt:lpstr>
      <vt:lpstr>Arial</vt:lpstr>
      <vt:lpstr>Verdana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Roman</dc:creator>
  <cp:lastModifiedBy>www.PHILka.RU</cp:lastModifiedBy>
  <cp:revision>160</cp:revision>
  <dcterms:created xsi:type="dcterms:W3CDTF">2012-12-15T11:02:59Z</dcterms:created>
  <dcterms:modified xsi:type="dcterms:W3CDTF">2014-01-20T07:32:05Z</dcterms:modified>
</cp:coreProperties>
</file>