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7"/>
  </p:notesMasterIdLst>
  <p:sldIdLst>
    <p:sldId id="256" r:id="rId2"/>
    <p:sldId id="259" r:id="rId3"/>
    <p:sldId id="304" r:id="rId4"/>
    <p:sldId id="305" r:id="rId5"/>
    <p:sldId id="307" r:id="rId6"/>
    <p:sldId id="306" r:id="rId7"/>
    <p:sldId id="280" r:id="rId8"/>
    <p:sldId id="308" r:id="rId9"/>
    <p:sldId id="313" r:id="rId10"/>
    <p:sldId id="309" r:id="rId11"/>
    <p:sldId id="310" r:id="rId12"/>
    <p:sldId id="311" r:id="rId13"/>
    <p:sldId id="312" r:id="rId14"/>
    <p:sldId id="267" r:id="rId15"/>
    <p:sldId id="268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009900"/>
    <a:srgbClr val="FFFF66"/>
    <a:srgbClr val="660033"/>
    <a:srgbClr val="000066"/>
    <a:srgbClr val="990000"/>
    <a:srgbClr val="FFCC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55" autoAdjust="0"/>
    <p:restoredTop sz="89620" autoAdjust="0"/>
  </p:normalViewPr>
  <p:slideViewPr>
    <p:cSldViewPr>
      <p:cViewPr>
        <p:scale>
          <a:sx n="50" d="100"/>
          <a:sy n="50" d="100"/>
        </p:scale>
        <p:origin x="-1116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EE7ADEB-F8CC-4A01-AE12-C84DE28E2CEF}" type="datetimeFigureOut">
              <a:rPr lang="ru-RU"/>
              <a:pPr>
                <a:defRPr/>
              </a:pPr>
              <a:t>21.10.2013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52700EA-6B45-4BC6-AD16-A3C728580B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5192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dirty="0" smtClean="0"/>
              <a:t>М. Ларионов. Рыбы при закате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AF18F4-E18D-4FD2-B501-E707E4F28D9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М. Ларионов. Рыбы при закате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2700EA-6B45-4BC6-AD16-A3C728580B32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693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Густав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Коурбет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2700EA-6B45-4BC6-AD16-A3C728580B32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2680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Вильям </a:t>
            </a:r>
            <a:r>
              <a:rPr lang="ru-RU" dirty="0" err="1" smtClean="0"/>
              <a:t>Дафиелд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2700EA-6B45-4BC6-AD16-A3C728580B32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74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Ван Гог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2700EA-6B45-4BC6-AD16-A3C728580B32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8286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Я.Д. де </a:t>
            </a:r>
            <a:r>
              <a:rPr lang="ru-RU" smtClean="0"/>
              <a:t>Хем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2700EA-6B45-4BC6-AD16-A3C728580B32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606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5F158-AC97-495E-821C-834BDE0F109A}" type="datetimeFigureOut">
              <a:rPr lang="ru-RU"/>
              <a:pPr>
                <a:defRPr/>
              </a:pPr>
              <a:t>21.10.2013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848D7-C203-411E-BB0D-8CBB94F62C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9FA6E-6A80-40AD-B048-9EC875E255F3}" type="datetimeFigureOut">
              <a:rPr lang="ru-RU"/>
              <a:pPr>
                <a:defRPr/>
              </a:pPr>
              <a:t>21.10.2013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ACC62-812A-4DAD-804E-A9B555BB98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0ADE0-1501-4EED-B579-4E4DED331362}" type="datetimeFigureOut">
              <a:rPr lang="ru-RU"/>
              <a:pPr>
                <a:defRPr/>
              </a:pPr>
              <a:t>21.10.2013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CD696-315E-4733-BC48-37DEEA4139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21886-827B-45D5-8CA3-3CCC24A41115}" type="datetimeFigureOut">
              <a:rPr lang="ru-RU"/>
              <a:pPr>
                <a:defRPr/>
              </a:pPr>
              <a:t>21.10.2013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7A8EA-D6FE-47D7-BB1C-16934096A9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65993E-EBB1-4818-B7A1-A1A5B3A47DF0}" type="datetimeFigureOut">
              <a:rPr lang="ru-RU"/>
              <a:pPr>
                <a:defRPr/>
              </a:pPr>
              <a:t>21.10.2013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32DF4C-5A06-4F98-991D-59367901F2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B42F0-F1A0-4579-B18F-D43606C3A0A6}" type="datetimeFigureOut">
              <a:rPr lang="ru-RU"/>
              <a:pPr>
                <a:defRPr/>
              </a:pPr>
              <a:t>21.10.2013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B39DA-E687-4D59-9CB7-B0D2986E00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25007-E410-4FF4-AEDD-90A87C78D9ED}" type="datetimeFigureOut">
              <a:rPr lang="ru-RU"/>
              <a:pPr>
                <a:defRPr/>
              </a:pPr>
              <a:t>21.10.2013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87670-DDE0-43C3-9EF4-7446475E68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206C6-2ACD-46A8-8EFA-66B3AFDA1F94}" type="datetimeFigureOut">
              <a:rPr lang="ru-RU"/>
              <a:pPr>
                <a:defRPr/>
              </a:pPr>
              <a:t>21.10.2013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F7F39-5967-4C7F-8AD0-D0EC966324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A626B-2A60-41A3-A412-AAB6AE77DEA4}" type="datetimeFigureOut">
              <a:rPr lang="ru-RU"/>
              <a:pPr>
                <a:defRPr/>
              </a:pPr>
              <a:t>21.10.2013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122F99-883D-4471-B8A1-A3F9403457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E6D90-F0B7-4389-9FA3-A9CEF0E87A33}" type="datetimeFigureOut">
              <a:rPr lang="ru-RU"/>
              <a:pPr>
                <a:defRPr/>
              </a:pPr>
              <a:t>21.10.2013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806E8-3785-4B31-BE9C-47E0CC2F0E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0C86E-EBEE-457B-9F5A-B463E0C4047E}" type="datetimeFigureOut">
              <a:rPr lang="ru-RU"/>
              <a:pPr>
                <a:defRPr/>
              </a:pPr>
              <a:t>21.10.2013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3537A-8704-4BEC-BF65-025E3C0F66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261E6AA-17F8-4920-AFCB-A58E5E4C19D0}" type="datetimeFigureOut">
              <a:rPr lang="ru-RU"/>
              <a:pPr>
                <a:defRPr/>
              </a:pPr>
              <a:t>21.10.2013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316DC4B-A405-48D3-9878-AB8676B68E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73162" y="-243408"/>
            <a:ext cx="7025236" cy="170080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dirty="0">
                <a:solidFill>
                  <a:srgbClr val="FFFF66"/>
                </a:solidFill>
                <a:effectLst/>
              </a:rPr>
              <a:t>Цветовая гамма. Цветовой круг</a:t>
            </a: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5595145"/>
            <a:ext cx="7854950" cy="776287"/>
          </a:xfrm>
        </p:spPr>
        <p:txBody>
          <a:bodyPr/>
          <a:lstStyle/>
          <a:p>
            <a:pPr marR="0" eaLnBrk="1" hangingPunct="1"/>
            <a:r>
              <a:rPr lang="ru-RU" sz="2000" dirty="0" smtClean="0">
                <a:solidFill>
                  <a:srgbClr val="000066"/>
                </a:solidFill>
              </a:rPr>
              <a:t>Изобразительное искусство. 3</a:t>
            </a:r>
            <a:r>
              <a:rPr lang="en-US" sz="2000" dirty="0" smtClean="0">
                <a:solidFill>
                  <a:srgbClr val="000066"/>
                </a:solidFill>
              </a:rPr>
              <a:t>-</a:t>
            </a:r>
            <a:r>
              <a:rPr lang="ru-RU" sz="2000" dirty="0" smtClean="0">
                <a:solidFill>
                  <a:srgbClr val="000066"/>
                </a:solidFill>
              </a:rPr>
              <a:t>й класс.</a:t>
            </a:r>
          </a:p>
          <a:p>
            <a:pPr marR="0" eaLnBrk="1" hangingPunct="1"/>
            <a:r>
              <a:rPr lang="ru-RU" sz="2000" dirty="0" smtClean="0">
                <a:solidFill>
                  <a:srgbClr val="000066"/>
                </a:solidFill>
              </a:rPr>
              <a:t>Урок </a:t>
            </a:r>
            <a:r>
              <a:rPr lang="en-US" sz="2000" dirty="0">
                <a:solidFill>
                  <a:srgbClr val="000066"/>
                </a:solidFill>
              </a:rPr>
              <a:t>6</a:t>
            </a:r>
            <a:r>
              <a:rPr lang="ru-RU" sz="2000" dirty="0" smtClean="0">
                <a:solidFill>
                  <a:srgbClr val="000066"/>
                </a:solidFill>
                <a:latin typeface="Arial" charset="0"/>
              </a:rPr>
              <a:t>.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6300192" y="6353176"/>
            <a:ext cx="2559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 dirty="0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 dirty="0">
                <a:solidFill>
                  <a:srgbClr val="002060"/>
                </a:solidFill>
                <a:latin typeface="Constantia" pitchFamily="18" charset="0"/>
              </a:rPr>
              <a:t>«</a:t>
            </a:r>
            <a:r>
              <a:rPr lang="ru-RU" dirty="0" err="1">
                <a:solidFill>
                  <a:srgbClr val="002060"/>
                </a:solidFill>
                <a:latin typeface="Constantia" pitchFamily="18" charset="0"/>
              </a:rPr>
              <a:t>Баласс</a:t>
            </a:r>
            <a:r>
              <a:rPr lang="ru-RU" dirty="0">
                <a:solidFill>
                  <a:srgbClr val="002060"/>
                </a:solidFill>
                <a:latin typeface="Constantia" pitchFamily="18" charset="0"/>
              </a:rPr>
              <a:t>», 2013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4340" name="Picture 5" descr="sova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42926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584852"/>
            <a:ext cx="3990561" cy="3882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Софья\Downloads\apples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38104"/>
            <a:ext cx="7444517" cy="547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6510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Софья\Downloads\1352528550_1352481283_0_49020_7cda8828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15698"/>
            <a:ext cx="4968552" cy="6249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6576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Софья\Downloads\0a0abf9a91a585d861869977b6e58bb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97" y="836712"/>
            <a:ext cx="7694006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6184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Софья\Downloads\72685074_Y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647700"/>
            <a:ext cx="7874000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1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C00000"/>
                </a:solidFill>
                <a:effectLst/>
              </a:rPr>
              <a:t>Рефлексия</a:t>
            </a:r>
            <a:endParaRPr lang="ru-RU" dirty="0">
              <a:solidFill>
                <a:srgbClr val="C00000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388" y="1268413"/>
            <a:ext cx="8713787" cy="5400675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ru-RU" sz="3700" b="1" dirty="0" smtClean="0">
                <a:solidFill>
                  <a:srgbClr val="FFCC00"/>
                </a:solidFill>
              </a:rPr>
              <a:t>Оцените свою работу на уроке: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dirty="0" smtClean="0">
                <a:solidFill>
                  <a:srgbClr val="FFFF00"/>
                </a:solidFill>
              </a:rPr>
              <a:t>– Что тебе нужно было сделать?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dirty="0" smtClean="0">
                <a:solidFill>
                  <a:srgbClr val="006600"/>
                </a:solidFill>
              </a:rPr>
              <a:t>– Ты выполнил работу?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dirty="0" smtClean="0">
                <a:solidFill>
                  <a:srgbClr val="0000CC"/>
                </a:solidFill>
              </a:rPr>
              <a:t>– Ты выполнил работу самостоятельно или с помощью? </a:t>
            </a:r>
            <a:r>
              <a:rPr lang="en-US" sz="3700" b="1" dirty="0" smtClean="0">
                <a:solidFill>
                  <a:srgbClr val="0000CC"/>
                </a:solidFill>
              </a:rPr>
              <a:t>     </a:t>
            </a:r>
            <a:r>
              <a:rPr lang="ru-RU" sz="3700" b="1" dirty="0" smtClean="0">
                <a:solidFill>
                  <a:srgbClr val="0000CC"/>
                </a:solidFill>
              </a:rPr>
              <a:t>С чьей? 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dirty="0" smtClean="0">
                <a:solidFill>
                  <a:srgbClr val="000066"/>
                </a:solidFill>
              </a:rPr>
              <a:t>– Что бы ты хотел изменить в своей работе?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dirty="0" smtClean="0">
                <a:solidFill>
                  <a:srgbClr val="7030A0"/>
                </a:solidFill>
              </a:rPr>
              <a:t>– Как бы ты оценил свою работу?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AutoNum type="arabicPeriod"/>
            </a:pPr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0"/>
            <a:ext cx="7772400" cy="98072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FF66"/>
                </a:solidFill>
              </a:rPr>
              <a:t>Домашнее задание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5842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46405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1268760"/>
            <a:ext cx="8712968" cy="52565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4800" dirty="0">
                <a:solidFill>
                  <a:srgbClr val="000066"/>
                </a:solidFill>
              </a:rPr>
              <a:t>1. Доработать рисунок. Оформить его в паспарту.</a:t>
            </a:r>
          </a:p>
          <a:p>
            <a:pPr algn="ctr"/>
            <a:r>
              <a:rPr lang="ru-RU" sz="4800" dirty="0">
                <a:solidFill>
                  <a:srgbClr val="000066"/>
                </a:solidFill>
              </a:rPr>
              <a:t>2. Принести рабочую тетрадь, альбом, карандаш, цветные карандаши.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9458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dirty="0" smtClean="0"/>
          </a:p>
          <a:p>
            <a:pPr algn="ctr" eaLnBrk="1" hangingPunct="1"/>
            <a:endParaRPr lang="ru-RU" sz="3600" i="1" dirty="0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dirty="0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dirty="0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dirty="0" smtClean="0">
              <a:solidFill>
                <a:srgbClr val="002060"/>
              </a:solidFill>
            </a:endParaRPr>
          </a:p>
          <a:p>
            <a:pPr algn="ctr" eaLnBrk="1" hangingPunct="1"/>
            <a:r>
              <a:rPr lang="ru-RU" sz="3600" i="1" dirty="0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628800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dirty="0">
                <a:solidFill>
                  <a:srgbClr val="660033"/>
                </a:solidFill>
              </a:rPr>
              <a:t>Как художникам удается передать в своих картинах состояние души или природы?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86446"/>
            <a:ext cx="5204578" cy="5063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323528" y="476672"/>
            <a:ext cx="8568952" cy="1080120"/>
          </a:xfrm>
          <a:prstGeom prst="wedgeRoundRect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В какой цветовой гамме написано произведение М. Ларионова «Рыбы при закате»?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34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87726"/>
            <a:ext cx="3915627" cy="5040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323528" y="476672"/>
            <a:ext cx="8568952" cy="1311054"/>
          </a:xfrm>
          <a:prstGeom prst="wedgeRoundRectCallout">
            <a:avLst>
              <a:gd name="adj1" fmla="val -21055"/>
              <a:gd name="adj2" fmla="val 50154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В какой цветовой гамме написано произведение П. Кузнецова «Цветы в мастерской профессора живописи»?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749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64131"/>
            <a:ext cx="5656382" cy="5093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323528" y="476672"/>
            <a:ext cx="8568952" cy="1080120"/>
          </a:xfrm>
          <a:prstGeom prst="wedgeRoundRect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В какой цветовой гамме написано произведение Н. Крылова «Зимний пейзаж»?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871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95" y="2132856"/>
            <a:ext cx="8591550" cy="427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323528" y="476672"/>
            <a:ext cx="8568952" cy="1080120"/>
          </a:xfrm>
          <a:prstGeom prst="wedgeRoundRect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В какой цветовой гамме написано произведение В. Сурикова «Степан Разин»?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455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21506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179388" y="1052513"/>
            <a:ext cx="8642350" cy="3527425"/>
          </a:xfrm>
          <a:prstGeom prst="wedgeEllipseCallou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66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>
                <a:solidFill>
                  <a:srgbClr val="660033"/>
                </a:solidFill>
              </a:rPr>
              <a:t>Поиск решения проблемы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831" y="1817785"/>
            <a:ext cx="5256584" cy="4765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705711" y="188640"/>
            <a:ext cx="7416824" cy="144016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660033"/>
                </a:solidFill>
              </a:rPr>
              <a:t>Найдите в цветовом круге пары дополнительных цветов.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05711" y="196675"/>
            <a:ext cx="7416824" cy="144016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660033"/>
                </a:solidFill>
              </a:rPr>
              <a:t>Найдите на круге тройки родственных цветов.</a:t>
            </a:r>
          </a:p>
        </p:txBody>
      </p:sp>
    </p:spTree>
    <p:extLst>
      <p:ext uri="{BB962C8B-B14F-4D97-AF65-F5344CB8AC3E}">
        <p14:creationId xmlns:p14="http://schemas.microsoft.com/office/powerpoint/2010/main" val="1895490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9458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dirty="0" smtClean="0"/>
          </a:p>
          <a:p>
            <a:pPr algn="ctr" eaLnBrk="1" hangingPunct="1"/>
            <a:endParaRPr lang="ru-RU" sz="3600" i="1" dirty="0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dirty="0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dirty="0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dirty="0" smtClean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628800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dirty="0">
                <a:solidFill>
                  <a:srgbClr val="660033"/>
                </a:solidFill>
              </a:rPr>
              <a:t>Как художникам удается передать в своих картинах состояние души или природы?</a:t>
            </a:r>
          </a:p>
        </p:txBody>
      </p:sp>
    </p:spTree>
    <p:extLst>
      <p:ext uri="{BB962C8B-B14F-4D97-AF65-F5344CB8AC3E}">
        <p14:creationId xmlns:p14="http://schemas.microsoft.com/office/powerpoint/2010/main" val="3847220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1261</TotalTime>
  <Words>235</Words>
  <Application>Microsoft Office PowerPoint</Application>
  <PresentationFormat>Экран (4:3)</PresentationFormat>
  <Paragraphs>46</Paragraphs>
  <Slides>15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Цветовая гамма. Цветовой круг</vt:lpstr>
      <vt:lpstr>Формулирование проблемы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Формулирование проблемы</vt:lpstr>
      <vt:lpstr>Презентация PowerPoint</vt:lpstr>
      <vt:lpstr>Презентация PowerPoint</vt:lpstr>
      <vt:lpstr>Презентация PowerPoint</vt:lpstr>
      <vt:lpstr>Презентация PowerPoint</vt:lpstr>
      <vt:lpstr>Рефлексия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Светлана</cp:lastModifiedBy>
  <cp:revision>94</cp:revision>
  <dcterms:created xsi:type="dcterms:W3CDTF">2012-09-17T15:13:52Z</dcterms:created>
  <dcterms:modified xsi:type="dcterms:W3CDTF">2013-10-21T17:19:21Z</dcterms:modified>
</cp:coreProperties>
</file>