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0" r:id="rId5"/>
    <p:sldId id="271" r:id="rId6"/>
    <p:sldId id="273" r:id="rId7"/>
    <p:sldId id="272" r:id="rId8"/>
    <p:sldId id="274" r:id="rId9"/>
    <p:sldId id="275" r:id="rId10"/>
    <p:sldId id="276" r:id="rId11"/>
    <p:sldId id="277" r:id="rId12"/>
    <p:sldId id="278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6450" autoAdjust="0"/>
  </p:normalViewPr>
  <p:slideViewPr>
    <p:cSldViewPr>
      <p:cViewPr varScale="1">
        <p:scale>
          <a:sx n="70" d="100"/>
          <a:sy n="70" d="100"/>
        </p:scale>
        <p:origin x="-750" y="-96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B13899-6EFF-4CDB-8A15-FAF878A98E5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E004048-005F-4730-B7B8-382B3663E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CC986-5FA5-4D9F-9091-E5A28037C63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3DA4E-0CA3-4976-9085-CA6F2A4EC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97E60-26E9-4645-B452-1B1B47BCD64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5DC3-A339-4DEA-801F-13ED0C9C29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7ED16-0EAF-4EDC-8830-23A42060D13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51FB-34A6-40CB-B2A4-D839C35537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1828B-13AD-4849-8AE0-BAFE85CAE97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3728-69FB-459B-86E8-5D6E25609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079B3-5520-45A5-A699-115C71B4179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73671-82C7-446A-9EE6-E2BB8B6B44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A31C-4889-4E1B-AC53-31D2310AEDD2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FAD7-B079-43A5-A9CE-81D04AE06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61BC-3DBC-424F-BA49-DE3B854DE4C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9E90-EA8A-4EF7-8E07-9EEB40B5E0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0927-FC3E-4D64-845C-8B46D70F9C8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D60AB-668C-4E04-B19D-404CE6A7DE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5D45-A365-4CC3-81B0-1C29892A34B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A9653-7EAB-4BD6-8CDA-5F6B403DA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AD091-9874-429D-B07F-5B03B4F5E424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CEC3F-6262-4EBA-901C-754CC3538B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19B71-5E7C-4CE0-A0EB-7B5BA5B7FAB1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D2A3-6C89-42C5-A226-7A95F95613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094277-4182-4E81-A5EB-C451FE625AB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2B387E-BBD9-457D-A734-34E1AD54D5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5.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4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Увеличение и уменьшение числа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ПРОЦЕНТЫ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2</a:t>
            </a:r>
            <a:endParaRPr lang="ru-RU" sz="2500" b="1">
              <a:solidFill>
                <a:srgbClr val="151515"/>
              </a:solidFill>
              <a:latin typeface="Verdana" pitchFamily="34" charset="0"/>
            </a:endParaRPr>
          </a:p>
        </p:txBody>
      </p:sp>
      <p:sp>
        <p:nvSpPr>
          <p:cNvPr id="23556" name="TextBox 19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Зарплата была повышена на 10%,</a:t>
            </a:r>
            <a:endParaRPr lang="en-US" sz="2200" b="1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а затем ещё на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20%.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На сколько процентов повысилась первоначальная зарплата?</a:t>
            </a:r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250825" y="24384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9797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Пусть первоначальная зарплата была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500" b="1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р.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519010"/>
            <a:ext cx="8640960" cy="1099404"/>
          </a:xfrm>
          <a:prstGeom prst="rect">
            <a:avLst/>
          </a:prstGeom>
          <a:blipFill rotWithShape="1">
            <a:blip r:embed="rId3"/>
            <a:stretch>
              <a:fillRect l="-917" r="-917" b="-1215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668717"/>
            <a:ext cx="8640960" cy="1010533"/>
          </a:xfrm>
          <a:prstGeom prst="rect">
            <a:avLst/>
          </a:prstGeom>
          <a:blipFill rotWithShape="1">
            <a:blip r:embed="rId4"/>
            <a:stretch>
              <a:fillRect b="-1325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7245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Таким образом, после двух увеличений зарплата умножилась на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1,32</a:t>
            </a:r>
            <a:r>
              <a:rPr lang="ru-RU" sz="2500">
                <a:latin typeface="Verdana" pitchFamily="34" charset="0"/>
              </a:rPr>
              <a:t>, т.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>
                <a:latin typeface="Verdana" pitchFamily="34" charset="0"/>
              </a:rPr>
              <a:t>е. повысилась на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32%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3</a:t>
            </a:r>
            <a:endParaRPr lang="ru-RU" sz="2500" b="1">
              <a:solidFill>
                <a:srgbClr val="151515"/>
              </a:solidFill>
              <a:latin typeface="Verdana" pitchFamily="34" charset="0"/>
            </a:endParaRPr>
          </a:p>
        </p:txBody>
      </p:sp>
      <p:sp>
        <p:nvSpPr>
          <p:cNvPr id="24580" name="TextBox 19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После увеличения длины и ширины прямоугольника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его площадь увеличилась на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65%. На сколько процентов была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увеличена длина, если ширина была увеличена на 10%?</a:t>
            </a:r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50825" y="27987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3385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Предположим, что длина была увеличена на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en-US" sz="2500" b="1">
                <a:latin typeface="Verdana" pitchFamily="34" charset="0"/>
              </a:rPr>
              <a:t>%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859766"/>
            <a:ext cx="8640960" cy="1759521"/>
          </a:xfrm>
          <a:prstGeom prst="rect">
            <a:avLst/>
          </a:prstGeom>
          <a:blipFill rotWithShape="1">
            <a:blip r:embed="rId3"/>
            <a:stretch>
              <a:fillRect b="-173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679250"/>
            <a:ext cx="8640960" cy="1105752"/>
          </a:xfrm>
          <a:prstGeom prst="rect">
            <a:avLst/>
          </a:prstGeom>
          <a:blipFill rotWithShape="1">
            <a:blip r:embed="rId4"/>
            <a:stretch>
              <a:fillRect l="-1058" t="-3867" r="-2257" b="-2210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3</a:t>
            </a:r>
            <a:endParaRPr lang="ru-RU" sz="2500" b="1">
              <a:solidFill>
                <a:srgbClr val="151515"/>
              </a:solidFill>
              <a:latin typeface="Verdana" pitchFamily="34" charset="0"/>
            </a:endParaRPr>
          </a:p>
        </p:txBody>
      </p:sp>
      <p:sp>
        <p:nvSpPr>
          <p:cNvPr id="25604" name="TextBox 19"/>
          <p:cNvSpPr txBox="1">
            <a:spLocks noChangeArrowheads="1"/>
          </p:cNvSpPr>
          <p:nvPr/>
        </p:nvSpPr>
        <p:spPr bwMode="auto">
          <a:xfrm>
            <a:off x="250825" y="1268413"/>
            <a:ext cx="8642350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</a:rPr>
              <a:t>После увеличения длины и ширины прямоугольника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его площадь увеличилась на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65%. На сколько процентов была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увеличена длина, если ширина была увеличена на 10%?</a:t>
            </a:r>
          </a:p>
        </p:txBody>
      </p:sp>
      <p:sp>
        <p:nvSpPr>
          <p:cNvPr id="25605" name="TextBox 8"/>
          <p:cNvSpPr txBox="1">
            <a:spLocks noChangeArrowheads="1"/>
          </p:cNvSpPr>
          <p:nvPr/>
        </p:nvSpPr>
        <p:spPr bwMode="auto">
          <a:xfrm>
            <a:off x="250825" y="2798763"/>
            <a:ext cx="8642350" cy="473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 (продолжение)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338990"/>
            <a:ext cx="8640960" cy="3352906"/>
          </a:xfrm>
          <a:prstGeom prst="rect">
            <a:avLst/>
          </a:prstGeom>
          <a:blipFill rotWithShape="1">
            <a:blip r:embed="rId3"/>
            <a:stretch>
              <a:fillRect t="-127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663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Увеличьте и уменьшите:</a:t>
            </a:r>
            <a:endParaRPr lang="en-US" sz="2200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95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на </a:t>
            </a:r>
            <a:r>
              <a:rPr lang="ru-RU" sz="2200" b="1">
                <a:latin typeface="Verdana" pitchFamily="34" charset="0"/>
              </a:rPr>
              <a:t>20</a:t>
            </a:r>
            <a:r>
              <a:rPr lang="en-US" sz="2200" b="1">
                <a:latin typeface="Verdana" pitchFamily="34" charset="0"/>
              </a:rPr>
              <a:t>%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220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95%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 </a:t>
            </a:r>
            <a:r>
              <a:rPr lang="ru-RU" sz="2200" b="1">
                <a:latin typeface="Verdana" pitchFamily="34" charset="0"/>
              </a:rPr>
              <a:t>140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ru-RU" sz="2200" b="1">
                <a:latin typeface="Verdana" pitchFamily="34" charset="0"/>
              </a:rPr>
              <a:t>5%</a:t>
            </a:r>
            <a:r>
              <a:rPr lang="ru-RU" sz="2200">
                <a:latin typeface="Verdana" pitchFamily="34" charset="0"/>
              </a:rPr>
              <a:t>.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3429000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Зарплату увеличили сначала на 50%, затем уменьшили на 32%. Увеличилась или уменьшилась зарплата? На сколько процентов произошло изменение зарплаты?</a:t>
            </a:r>
            <a:endParaRPr lang="en-US" sz="2200">
              <a:latin typeface="Verdana" pitchFamily="34" charset="0"/>
            </a:endParaRP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6633" name="TextBox 14"/>
          <p:cNvSpPr txBox="1">
            <a:spLocks noChangeArrowheads="1"/>
          </p:cNvSpPr>
          <p:nvPr/>
        </p:nvSpPr>
        <p:spPr bwMode="auto">
          <a:xfrm>
            <a:off x="250825" y="4598988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Площадь прямоугольника увеличили на 30%, но при этом уменьшили длину на 35%. На сколько процентов при этом увеличилась ширина прямоугольника?</a:t>
            </a:r>
            <a:endParaRPr lang="en-US" sz="22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Как увеличить и</a:t>
            </a:r>
            <a:endParaRPr lang="en-US" sz="25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как уменьшить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число на n%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 ИЗ ЖИЗНИ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068638"/>
            <a:ext cx="8642350" cy="473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КОНКРЕТНЫЕ</a:t>
            </a:r>
            <a:r>
              <a:rPr lang="ru-RU" sz="2500">
                <a:solidFill>
                  <a:srgbClr val="800000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ПРИМЕРЫ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3608388"/>
            <a:ext cx="8642350" cy="7699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Дневная выручка</a:t>
            </a:r>
            <a:r>
              <a:rPr lang="ru-RU" sz="2200">
                <a:latin typeface="Verdana" pitchFamily="34" charset="0"/>
              </a:rPr>
              <a:t> магазина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увеличилась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</a:rPr>
              <a:t>на 15%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7780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 новостях часто сообщают,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на сколько процентов увеличилась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или уменьшилась какая-то величина.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0825" y="4419600"/>
            <a:ext cx="8642350" cy="7683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Производство товара за месяц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увеличилось</a:t>
            </a:r>
            <a:r>
              <a:rPr lang="ru-RU" sz="22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</a:rPr>
              <a:t>на 10%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825" y="5229225"/>
            <a:ext cx="8642350" cy="7699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Потребление электроэнергии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уменьшилось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</a:rPr>
              <a:t>на 3%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825" y="6038850"/>
            <a:ext cx="8642350" cy="769938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</a:rPr>
              <a:t>Население города за год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</a:rPr>
              <a:t>увеличилось</a:t>
            </a:r>
            <a:r>
              <a:rPr lang="ru-RU" sz="2200">
                <a:latin typeface="Verdana" pitchFamily="34" charset="0"/>
              </a:rPr>
              <a:t>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</a:rPr>
              <a:t>на 8%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Четвертая и пятая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опорные задачи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ЧЕТВЁРТАЯ ОПОРНАЯ ЗАДАЧА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6988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ПЯТАЯ ОПОРНАЯ ЗАДАЧА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808163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</a:rPr>
              <a:t>Увеличить</a:t>
            </a:r>
            <a:endParaRPr lang="ru-RU" sz="35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данное число</a:t>
            </a:r>
          </a:p>
          <a:p>
            <a:pPr algn="ctr"/>
            <a:r>
              <a:rPr lang="ru-RU" sz="3500">
                <a:latin typeface="Verdana" pitchFamily="34" charset="0"/>
              </a:rPr>
              <a:t>на n%.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4238625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</a:rPr>
              <a:t>Уменьшить</a:t>
            </a:r>
            <a:endParaRPr lang="ru-RU" sz="35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данное число</a:t>
            </a:r>
          </a:p>
          <a:p>
            <a:pPr algn="ctr"/>
            <a:r>
              <a:rPr lang="ru-RU" sz="3500">
                <a:latin typeface="Verdana" pitchFamily="34" charset="0"/>
              </a:rPr>
              <a:t>на n%.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1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Четвертая и пятая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опорные задачи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114675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Решение каждой из этих опорных задач</a:t>
            </a:r>
          </a:p>
          <a:p>
            <a:pPr algn="ctr"/>
            <a:r>
              <a:rPr lang="ru-RU" sz="2200">
                <a:latin typeface="Verdana" pitchFamily="34" charset="0"/>
              </a:rPr>
              <a:t>можно получить </a:t>
            </a:r>
            <a:r>
              <a:rPr lang="ru-RU" sz="2200" b="1">
                <a:latin typeface="Verdana" pitchFamily="34" charset="0"/>
              </a:rPr>
              <a:t>за два шага</a:t>
            </a:r>
            <a:r>
              <a:rPr lang="ru-RU" sz="2200">
                <a:latin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</a:rPr>
              <a:t>используя первую опорную задачу.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259263"/>
            <a:ext cx="8642350" cy="101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Первый шаг:</a:t>
            </a:r>
            <a:endParaRPr lang="ru-RU" sz="3000">
              <a:latin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</a:rPr>
              <a:t>Найти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ru-RU" sz="3000">
                <a:latin typeface="Verdana" pitchFamily="34" charset="0"/>
              </a:rPr>
              <a:t> процентов от данного числа.</a:t>
            </a:r>
          </a:p>
        </p:txBody>
      </p:sp>
      <p:sp>
        <p:nvSpPr>
          <p:cNvPr id="1741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</a:rPr>
              <a:t>ЧЕТВЁРТАЯ ОПОРНАЯ ЗАДАЧА</a:t>
            </a:r>
          </a:p>
        </p:txBody>
      </p:sp>
      <p:sp>
        <p:nvSpPr>
          <p:cNvPr id="17415" name="TextBox 14"/>
          <p:cNvSpPr txBox="1">
            <a:spLocks noChangeArrowheads="1"/>
          </p:cNvSpPr>
          <p:nvPr/>
        </p:nvSpPr>
        <p:spPr bwMode="auto">
          <a:xfrm>
            <a:off x="250825" y="2173288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</a:rPr>
              <a:t>ПЯТАЯ ОПОРНАЯ ЗАДАЧА</a:t>
            </a:r>
          </a:p>
        </p:txBody>
      </p:sp>
      <p:sp>
        <p:nvSpPr>
          <p:cNvPr id="17416" name="TextBox 15"/>
          <p:cNvSpPr txBox="1">
            <a:spLocks noChangeArrowheads="1"/>
          </p:cNvSpPr>
          <p:nvPr/>
        </p:nvSpPr>
        <p:spPr bwMode="auto">
          <a:xfrm>
            <a:off x="250825" y="171926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</a:rPr>
              <a:t>Увеличить</a:t>
            </a:r>
            <a:r>
              <a:rPr lang="ru-RU" sz="2000">
                <a:latin typeface="Verdana" pitchFamily="34" charset="0"/>
              </a:rPr>
              <a:t> данное число на n%.</a:t>
            </a:r>
          </a:p>
        </p:txBody>
      </p:sp>
      <p:sp>
        <p:nvSpPr>
          <p:cNvPr id="17417" name="TextBox 16"/>
          <p:cNvSpPr txBox="1">
            <a:spLocks noChangeArrowheads="1"/>
          </p:cNvSpPr>
          <p:nvPr/>
        </p:nvSpPr>
        <p:spPr bwMode="auto">
          <a:xfrm>
            <a:off x="250825" y="2619375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</a:rPr>
              <a:t>Уменьшить</a:t>
            </a:r>
            <a:r>
              <a:rPr lang="ru-RU" sz="2000">
                <a:latin typeface="Verdana" pitchFamily="34" charset="0"/>
              </a:rPr>
              <a:t> данное число на n%.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50825" y="5327650"/>
            <a:ext cx="8642350" cy="14763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Второй шаг:</a:t>
            </a:r>
          </a:p>
          <a:p>
            <a:pPr algn="ctr"/>
            <a:r>
              <a:rPr lang="ru-RU" sz="3000">
                <a:latin typeface="Verdana" pitchFamily="34" charset="0"/>
              </a:rPr>
              <a:t>Прибавить то, что получилось,</a:t>
            </a:r>
          </a:p>
          <a:p>
            <a:pPr algn="ctr"/>
            <a:r>
              <a:rPr lang="ru-RU" sz="3000">
                <a:latin typeface="Verdana" pitchFamily="34" charset="0"/>
              </a:rPr>
              <a:t>к данному числу (или вычесть из него).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Четвертая и пятая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опорные задачи</a:t>
            </a:r>
          </a:p>
        </p:txBody>
      </p:sp>
      <p:sp>
        <p:nvSpPr>
          <p:cNvPr id="18436" name="TextBox 11"/>
          <p:cNvSpPr txBox="1">
            <a:spLocks noChangeArrowheads="1"/>
          </p:cNvSpPr>
          <p:nvPr/>
        </p:nvSpPr>
        <p:spPr bwMode="auto">
          <a:xfrm>
            <a:off x="250825" y="2168525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Проделаем эти два шага для четвёртой опорной задачи. </a:t>
            </a:r>
          </a:p>
        </p:txBody>
      </p:sp>
      <p:sp>
        <p:nvSpPr>
          <p:cNvPr id="18437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800000"/>
                </a:solidFill>
                <a:latin typeface="Verdana" pitchFamily="34" charset="0"/>
              </a:rPr>
              <a:t>ЧЕТВЁРТАЯ ОПОРНАЯ ЗАДАЧА</a:t>
            </a:r>
          </a:p>
        </p:txBody>
      </p:sp>
      <p:sp>
        <p:nvSpPr>
          <p:cNvPr id="18438" name="TextBox 15"/>
          <p:cNvSpPr txBox="1">
            <a:spLocks noChangeArrowheads="1"/>
          </p:cNvSpPr>
          <p:nvPr/>
        </p:nvSpPr>
        <p:spPr bwMode="auto">
          <a:xfrm>
            <a:off x="250825" y="1719263"/>
            <a:ext cx="8642350" cy="40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Verdana" pitchFamily="34" charset="0"/>
              </a:rPr>
              <a:t>Увеличить</a:t>
            </a:r>
            <a:r>
              <a:rPr lang="ru-RU" sz="2000">
                <a:latin typeface="Verdana" pitchFamily="34" charset="0"/>
              </a:rPr>
              <a:t> данное число на n%.</a:t>
            </a:r>
          </a:p>
        </p:txBody>
      </p:sp>
      <p:sp>
        <p:nvSpPr>
          <p:cNvPr id="18" name="TextBox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663915"/>
            <a:ext cx="8640960" cy="1518108"/>
          </a:xfrm>
          <a:prstGeom prst="rect">
            <a:avLst/>
          </a:prstGeom>
          <a:blipFill rotWithShape="1">
            <a:blip r:embed="rId3"/>
            <a:stretch>
              <a:fillRect t="-281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239090"/>
            <a:ext cx="8640960" cy="2155911"/>
          </a:xfrm>
          <a:prstGeom prst="rect">
            <a:avLst/>
          </a:prstGeom>
          <a:blipFill rotWithShape="1">
            <a:blip r:embed="rId4"/>
            <a:stretch>
              <a:fillRect t="-197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решения четвертой опорной задачи</a:t>
            </a:r>
          </a:p>
        </p:txBody>
      </p:sp>
      <p:sp>
        <p:nvSpPr>
          <p:cNvPr id="19460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800000"/>
                </a:solidFill>
                <a:latin typeface="Verdana" pitchFamily="34" charset="0"/>
              </a:rPr>
              <a:t>ПРАВИЛО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993169"/>
            <a:ext cx="8640960" cy="3759812"/>
          </a:xfrm>
          <a:prstGeom prst="rect">
            <a:avLst/>
          </a:prstGeom>
          <a:blipFill rotWithShape="1">
            <a:blip r:embed="rId3"/>
            <a:stretch>
              <a:fillRect t="-259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Правило решения пятой опорной задачи</a:t>
            </a:r>
          </a:p>
        </p:txBody>
      </p:sp>
      <p:sp>
        <p:nvSpPr>
          <p:cNvPr id="2048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800000"/>
                </a:solidFill>
                <a:latin typeface="Verdana" pitchFamily="34" charset="0"/>
              </a:rPr>
              <a:t>ПРАВИЛО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993169"/>
            <a:ext cx="8640960" cy="3759812"/>
          </a:xfrm>
          <a:prstGeom prst="rect">
            <a:avLst/>
          </a:prstGeom>
          <a:blipFill rotWithShape="1">
            <a:blip r:embed="rId3"/>
            <a:stretch>
              <a:fillRect t="-2593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О уменьшении и увеличении числа на 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</a:rPr>
              <a:t>n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 процентов</a:t>
            </a:r>
          </a:p>
        </p:txBody>
      </p:sp>
      <p:sp>
        <p:nvSpPr>
          <p:cNvPr id="2150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800000"/>
                </a:solidFill>
                <a:latin typeface="Verdana" pitchFamily="34" charset="0"/>
              </a:rPr>
              <a:t>ВАЖНОЕ ЗАМЕЧАНИЕ!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0825" y="1993900"/>
            <a:ext cx="8642350" cy="34766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Увеличить</a:t>
            </a:r>
            <a:r>
              <a:rPr lang="ru-RU" sz="350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3500">
                <a:latin typeface="Verdana" pitchFamily="34" charset="0"/>
              </a:rPr>
              <a:t>число</a:t>
            </a:r>
          </a:p>
          <a:p>
            <a:pPr algn="ctr"/>
            <a:r>
              <a:rPr lang="ru-RU" sz="3500">
                <a:latin typeface="Verdana" pitchFamily="34" charset="0"/>
              </a:rPr>
              <a:t>можно на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любое число процентов</a:t>
            </a:r>
            <a:r>
              <a:rPr lang="ru-RU" sz="3500">
                <a:latin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</a:rPr>
              <a:t>а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уменьшить</a:t>
            </a:r>
            <a:r>
              <a:rPr lang="ru-RU" sz="3500">
                <a:solidFill>
                  <a:srgbClr val="0000FF"/>
                </a:solidFill>
                <a:latin typeface="Verdana" pitchFamily="34" charset="0"/>
              </a:rPr>
              <a:t> </a:t>
            </a:r>
            <a:r>
              <a:rPr lang="ru-RU" sz="3500">
                <a:latin typeface="Verdana" pitchFamily="34" charset="0"/>
              </a:rPr>
              <a:t>–</a:t>
            </a:r>
          </a:p>
          <a:p>
            <a:pPr algn="ctr"/>
            <a:r>
              <a:rPr lang="ru-RU" sz="3500">
                <a:latin typeface="Verdana" pitchFamily="34" charset="0"/>
              </a:rPr>
              <a:t>только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на число процентов</a:t>
            </a:r>
            <a:r>
              <a:rPr lang="ru-RU" sz="3500">
                <a:latin typeface="Verdana" pitchFamily="34" charset="0"/>
              </a:rPr>
              <a:t>,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</a:rPr>
              <a:t> меньшее 100</a:t>
            </a:r>
            <a:r>
              <a:rPr lang="ru-RU" sz="3500">
                <a:latin typeface="Verdana" pitchFamily="34" charset="0"/>
              </a:rPr>
              <a:t>.</a:t>
            </a:r>
            <a:endParaRPr lang="ru-RU" sz="55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88900"/>
            <a:ext cx="31321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Увеличение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и уменьшение числа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на данное</a:t>
            </a:r>
            <a:endParaRPr lang="en-US" sz="14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количество процентов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1</a:t>
            </a:r>
          </a:p>
        </p:txBody>
      </p:sp>
      <p:sp>
        <p:nvSpPr>
          <p:cNvPr id="20" name="TextBox 1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1032783"/>
          </a:xfrm>
          <a:prstGeom prst="rect">
            <a:avLst/>
          </a:prstGeom>
          <a:blipFill rotWithShape="1">
            <a:blip r:embed="rId3"/>
            <a:stretch>
              <a:fillRect b="-1294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250825" y="239553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951946"/>
            <a:ext cx="8640960" cy="3520644"/>
          </a:xfrm>
          <a:prstGeom prst="rect">
            <a:avLst/>
          </a:prstGeom>
          <a:blipFill rotWithShape="1">
            <a:blip r:embed="rId4"/>
            <a:stretch>
              <a:fillRect t="-1211" b="-311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480</Words>
  <Application>Microsoft Office PowerPoint</Application>
  <PresentationFormat>Экран (4:3)</PresentationFormat>
  <Paragraphs>115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160</cp:revision>
  <dcterms:created xsi:type="dcterms:W3CDTF">2012-12-15T11:02:59Z</dcterms:created>
  <dcterms:modified xsi:type="dcterms:W3CDTF">2013-12-21T17:04:12Z</dcterms:modified>
</cp:coreProperties>
</file>